
<file path=[Content_Types].xml><?xml version="1.0" encoding="utf-8"?>
<Types xmlns="http://schemas.openxmlformats.org/package/2006/content-types">
  <Default Extension="fntdata" ContentType="application/x-fontdata"/>
  <Default Extension="mkv" ContentType="video/unknown"/>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3"/>
  </p:notesMasterIdLst>
  <p:sldIdLst>
    <p:sldId id="256" r:id="rId2"/>
    <p:sldId id="257" r:id="rId3"/>
    <p:sldId id="258" r:id="rId4"/>
    <p:sldId id="259" r:id="rId5"/>
    <p:sldId id="260" r:id="rId6"/>
    <p:sldId id="261" r:id="rId7"/>
    <p:sldId id="262" r:id="rId8"/>
    <p:sldId id="263" r:id="rId9"/>
    <p:sldId id="274" r:id="rId10"/>
    <p:sldId id="264" r:id="rId11"/>
    <p:sldId id="265" r:id="rId12"/>
    <p:sldId id="266" r:id="rId13"/>
    <p:sldId id="267" r:id="rId14"/>
    <p:sldId id="268" r:id="rId15"/>
    <p:sldId id="269" r:id="rId16"/>
    <p:sldId id="270" r:id="rId17"/>
    <p:sldId id="275" r:id="rId18"/>
    <p:sldId id="271" r:id="rId19"/>
    <p:sldId id="272" r:id="rId20"/>
    <p:sldId id="273" r:id="rId21"/>
    <p:sldId id="276" r:id="rId22"/>
  </p:sldIdLst>
  <p:sldSz cx="9144000" cy="5143500" type="screen16x9"/>
  <p:notesSz cx="6858000" cy="9144000"/>
  <p:embeddedFontLst>
    <p:embeddedFont>
      <p:font typeface="PT Sans" panose="020B050302020302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5BAE493-E380-4C2B-B62C-A94245B7CC8C}">
  <a:tblStyle styleId="{35BAE493-E380-4C2B-B62C-A94245B7CC8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14" y="12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edia1.mkv>
</file>

<file path=ppt/media/media2.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e4ea54481d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e4ea54481d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e4ea54481d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e4ea54481d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e4ea54481d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e4ea54481d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e4ea54481d_0_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e4ea54481d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e4ea54481d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e4ea54481d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e4ea54481d_0_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e4ea54481d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e308907bc4_1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e308907bc4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e308907bc4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e308907bc4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e4ea544959_0_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e4ea544959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e4f43eeac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e4f43eeac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e4f43eeac5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e4f43eeac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e4f43eeac5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e4f43eeac5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e50cf481e4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e50cf481e4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e4f43eeac5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 name="Google Shape;98;ge4f43eeac5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e4f43eeac5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e4f43eeac5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e4ea544959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 name="Google Shape;112;ge4ea544959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e4f43eeac5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e4f43eeac5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de"/>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14596"/>
            </a:gs>
            <a:gs pos="100000">
              <a:srgbClr val="011E58"/>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lt1"/>
              </a:buClr>
              <a:buSzPts val="2800"/>
              <a:buFont typeface="PT Sans"/>
              <a:buNone/>
              <a:defRPr sz="2800">
                <a:solidFill>
                  <a:schemeClr val="lt1"/>
                </a:solidFill>
                <a:latin typeface="PT Sans"/>
                <a:ea typeface="PT Sans"/>
                <a:cs typeface="PT Sans"/>
                <a:sym typeface="PT Sans"/>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Font typeface="PT Sans"/>
              <a:buChar char="●"/>
              <a:defRPr sz="1800">
                <a:solidFill>
                  <a:schemeClr val="lt2"/>
                </a:solidFill>
                <a:latin typeface="PT Sans"/>
                <a:ea typeface="PT Sans"/>
                <a:cs typeface="PT Sans"/>
                <a:sym typeface="PT Sans"/>
              </a:defRPr>
            </a:lvl1pPr>
            <a:lvl2pPr marL="914400" lvl="1" indent="-317500">
              <a:lnSpc>
                <a:spcPct val="115000"/>
              </a:lnSpc>
              <a:spcBef>
                <a:spcPts val="0"/>
              </a:spcBef>
              <a:spcAft>
                <a:spcPts val="0"/>
              </a:spcAft>
              <a:buClr>
                <a:schemeClr val="lt2"/>
              </a:buClr>
              <a:buSzPts val="1400"/>
              <a:buFont typeface="PT Sans"/>
              <a:buChar char="○"/>
              <a:defRPr>
                <a:solidFill>
                  <a:schemeClr val="lt2"/>
                </a:solidFill>
                <a:latin typeface="PT Sans"/>
                <a:ea typeface="PT Sans"/>
                <a:cs typeface="PT Sans"/>
                <a:sym typeface="PT Sans"/>
              </a:defRPr>
            </a:lvl2pPr>
            <a:lvl3pPr marL="1371600" lvl="2" indent="-317500">
              <a:lnSpc>
                <a:spcPct val="115000"/>
              </a:lnSpc>
              <a:spcBef>
                <a:spcPts val="0"/>
              </a:spcBef>
              <a:spcAft>
                <a:spcPts val="0"/>
              </a:spcAft>
              <a:buClr>
                <a:schemeClr val="lt2"/>
              </a:buClr>
              <a:buSzPts val="1400"/>
              <a:buFont typeface="PT Sans"/>
              <a:buChar char="■"/>
              <a:defRPr>
                <a:solidFill>
                  <a:schemeClr val="lt2"/>
                </a:solidFill>
                <a:latin typeface="PT Sans"/>
                <a:ea typeface="PT Sans"/>
                <a:cs typeface="PT Sans"/>
                <a:sym typeface="PT Sans"/>
              </a:defRPr>
            </a:lvl3pPr>
            <a:lvl4pPr marL="1828800" lvl="3" indent="-317500">
              <a:lnSpc>
                <a:spcPct val="115000"/>
              </a:lnSpc>
              <a:spcBef>
                <a:spcPts val="0"/>
              </a:spcBef>
              <a:spcAft>
                <a:spcPts val="0"/>
              </a:spcAft>
              <a:buClr>
                <a:schemeClr val="lt2"/>
              </a:buClr>
              <a:buSzPts val="1400"/>
              <a:buFont typeface="PT Sans"/>
              <a:buChar char="●"/>
              <a:defRPr>
                <a:solidFill>
                  <a:schemeClr val="lt2"/>
                </a:solidFill>
                <a:latin typeface="PT Sans"/>
                <a:ea typeface="PT Sans"/>
                <a:cs typeface="PT Sans"/>
                <a:sym typeface="PT Sans"/>
              </a:defRPr>
            </a:lvl4pPr>
            <a:lvl5pPr marL="2286000" lvl="4" indent="-317500">
              <a:lnSpc>
                <a:spcPct val="115000"/>
              </a:lnSpc>
              <a:spcBef>
                <a:spcPts val="0"/>
              </a:spcBef>
              <a:spcAft>
                <a:spcPts val="0"/>
              </a:spcAft>
              <a:buClr>
                <a:schemeClr val="lt2"/>
              </a:buClr>
              <a:buSzPts val="1400"/>
              <a:buFont typeface="PT Sans"/>
              <a:buChar char="○"/>
              <a:defRPr>
                <a:solidFill>
                  <a:schemeClr val="lt2"/>
                </a:solidFill>
                <a:latin typeface="PT Sans"/>
                <a:ea typeface="PT Sans"/>
                <a:cs typeface="PT Sans"/>
                <a:sym typeface="PT Sans"/>
              </a:defRPr>
            </a:lvl5pPr>
            <a:lvl6pPr marL="2743200" lvl="5" indent="-317500">
              <a:lnSpc>
                <a:spcPct val="115000"/>
              </a:lnSpc>
              <a:spcBef>
                <a:spcPts val="0"/>
              </a:spcBef>
              <a:spcAft>
                <a:spcPts val="0"/>
              </a:spcAft>
              <a:buClr>
                <a:schemeClr val="lt2"/>
              </a:buClr>
              <a:buSzPts val="1400"/>
              <a:buFont typeface="PT Sans"/>
              <a:buChar char="■"/>
              <a:defRPr>
                <a:solidFill>
                  <a:schemeClr val="lt2"/>
                </a:solidFill>
                <a:latin typeface="PT Sans"/>
                <a:ea typeface="PT Sans"/>
                <a:cs typeface="PT Sans"/>
                <a:sym typeface="PT Sans"/>
              </a:defRPr>
            </a:lvl6pPr>
            <a:lvl7pPr marL="3200400" lvl="6" indent="-317500">
              <a:lnSpc>
                <a:spcPct val="115000"/>
              </a:lnSpc>
              <a:spcBef>
                <a:spcPts val="0"/>
              </a:spcBef>
              <a:spcAft>
                <a:spcPts val="0"/>
              </a:spcAft>
              <a:buClr>
                <a:schemeClr val="lt2"/>
              </a:buClr>
              <a:buSzPts val="1400"/>
              <a:buFont typeface="PT Sans"/>
              <a:buChar char="●"/>
              <a:defRPr>
                <a:solidFill>
                  <a:schemeClr val="lt2"/>
                </a:solidFill>
                <a:latin typeface="PT Sans"/>
                <a:ea typeface="PT Sans"/>
                <a:cs typeface="PT Sans"/>
                <a:sym typeface="PT Sans"/>
              </a:defRPr>
            </a:lvl7pPr>
            <a:lvl8pPr marL="3657600" lvl="7" indent="-317500">
              <a:lnSpc>
                <a:spcPct val="115000"/>
              </a:lnSpc>
              <a:spcBef>
                <a:spcPts val="0"/>
              </a:spcBef>
              <a:spcAft>
                <a:spcPts val="0"/>
              </a:spcAft>
              <a:buClr>
                <a:schemeClr val="lt2"/>
              </a:buClr>
              <a:buSzPts val="1400"/>
              <a:buFont typeface="PT Sans"/>
              <a:buChar char="○"/>
              <a:defRPr>
                <a:solidFill>
                  <a:schemeClr val="lt2"/>
                </a:solidFill>
                <a:latin typeface="PT Sans"/>
                <a:ea typeface="PT Sans"/>
                <a:cs typeface="PT Sans"/>
                <a:sym typeface="PT Sans"/>
              </a:defRPr>
            </a:lvl8pPr>
            <a:lvl9pPr marL="4114800" lvl="8" indent="-317500">
              <a:lnSpc>
                <a:spcPct val="115000"/>
              </a:lnSpc>
              <a:spcBef>
                <a:spcPts val="0"/>
              </a:spcBef>
              <a:spcAft>
                <a:spcPts val="0"/>
              </a:spcAft>
              <a:buClr>
                <a:schemeClr val="lt2"/>
              </a:buClr>
              <a:buSzPts val="1400"/>
              <a:buFont typeface="PT Sans"/>
              <a:buChar char="■"/>
              <a:defRPr>
                <a:solidFill>
                  <a:schemeClr val="lt2"/>
                </a:solidFill>
                <a:latin typeface="PT Sans"/>
                <a:ea typeface="PT Sans"/>
                <a:cs typeface="PT Sans"/>
                <a:sym typeface="PT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de"/>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de.wiktionary.org/wiki/Verzeichnis:Deutsch/Staatennamen"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2.mkv"/><Relationship Id="rId1" Type="http://schemas.microsoft.com/office/2007/relationships/media" Target="../media/media2.mkv"/><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hyperlink" Target="https://vue2-leaflet.netlify.app/"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hyperlink" Target="https://alligator.io/vuejs/" TargetMode="External"/><Relationship Id="rId5" Type="http://schemas.openxmlformats.org/officeDocument/2006/relationships/hyperlink" Target="https://nightcatsama.github.io/vue-slider-component/#/" TargetMode="External"/><Relationship Id="rId4" Type="http://schemas.openxmlformats.org/officeDocument/2006/relationships/hyperlink" Target="https://github.com/voluntadpear/vue-choropleth"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hyperlink" Target="https://www.cis.uni-muenchen.de/~schmid/tools/RNNTagger/" TargetMode="External"/><Relationship Id="rId3" Type="http://schemas.openxmlformats.org/officeDocument/2006/relationships/hyperlink" Target="https://www.crummy.com/software/BeautifulSoup/bs4/doc/" TargetMode="External"/><Relationship Id="rId7" Type="http://schemas.openxmlformats.org/officeDocument/2006/relationships/hyperlink" Target="https://spacy.io"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6" Type="http://schemas.openxmlformats.org/officeDocument/2006/relationships/hyperlink" Target="https://scikit-learn.org/stable/" TargetMode="External"/><Relationship Id="rId5" Type="http://schemas.openxmlformats.org/officeDocument/2006/relationships/hyperlink" Target="https://numpy.org/doc/stable/index.html" TargetMode="External"/><Relationship Id="rId10" Type="http://schemas.openxmlformats.org/officeDocument/2006/relationships/hyperlink" Target="https://d3js.org" TargetMode="External"/><Relationship Id="rId4" Type="http://schemas.openxmlformats.org/officeDocument/2006/relationships/hyperlink" Target="https://matplotlib.org" TargetMode="External"/><Relationship Id="rId9" Type="http://schemas.openxmlformats.org/officeDocument/2006/relationships/hyperlink" Target="https://cli.vuejs.org"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mzichert.github.io/" TargetMode="External"/><Relationship Id="rId2" Type="http://schemas.openxmlformats.org/officeDocument/2006/relationships/hyperlink" Target="https://aron-marquart.de/tagesschau-explorer/" TargetMode="Externa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64100" y="744575"/>
            <a:ext cx="8520600" cy="2052600"/>
          </a:xfrm>
          <a:prstGeom prst="rect">
            <a:avLst/>
          </a:prstGeom>
        </p:spPr>
        <p:txBody>
          <a:bodyPr spcFirstLastPara="1" wrap="square" lIns="91425" tIns="91425" rIns="91425" bIns="91425" anchor="b" anchorCtr="0">
            <a:normAutofit/>
          </a:bodyPr>
          <a:lstStyle/>
          <a:p>
            <a:pPr marL="647999" lvl="0" indent="0" algn="ctr" rtl="0">
              <a:spcBef>
                <a:spcPts val="0"/>
              </a:spcBef>
              <a:spcAft>
                <a:spcPts val="0"/>
              </a:spcAft>
              <a:buNone/>
            </a:pPr>
            <a:r>
              <a:rPr lang="de"/>
              <a:t>Tages</a:t>
            </a:r>
            <a:r>
              <a:rPr lang="de" b="1"/>
              <a:t>schau</a:t>
            </a:r>
            <a:r>
              <a:rPr lang="de"/>
              <a:t>-Explorer</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p:txBody>
      </p:sp>
      <p:pic>
        <p:nvPicPr>
          <p:cNvPr id="56" name="Google Shape;56;p13"/>
          <p:cNvPicPr preferRelativeResize="0"/>
          <p:nvPr/>
        </p:nvPicPr>
        <p:blipFill>
          <a:blip r:embed="rId3">
            <a:alphaModFix/>
          </a:blip>
          <a:stretch>
            <a:fillRect/>
          </a:stretch>
        </p:blipFill>
        <p:spPr>
          <a:xfrm>
            <a:off x="974525" y="1774350"/>
            <a:ext cx="1031474" cy="10314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Kurvendiagramm der Suchwortdichte</a:t>
            </a:r>
            <a:endParaRPr/>
          </a:p>
        </p:txBody>
      </p:sp>
      <p:sp>
        <p:nvSpPr>
          <p:cNvPr id="132" name="Google Shape;132;p21"/>
          <p:cNvSpPr txBox="1">
            <a:spLocks noGrp="1"/>
          </p:cNvSpPr>
          <p:nvPr>
            <p:ph type="body" idx="2"/>
          </p:nvPr>
        </p:nvSpPr>
        <p:spPr>
          <a:xfrm>
            <a:off x="311700" y="1152475"/>
            <a:ext cx="8520600" cy="38148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de" dirty="0"/>
              <a:t>X-Achse: linear, Monatsindex</a:t>
            </a:r>
            <a:endParaRPr dirty="0"/>
          </a:p>
          <a:p>
            <a:pPr marL="457200" lvl="0" indent="-317500" algn="l" rtl="0">
              <a:spcBef>
                <a:spcPts val="0"/>
              </a:spcBef>
              <a:spcAft>
                <a:spcPts val="0"/>
              </a:spcAft>
              <a:buSzPts val="1400"/>
              <a:buChar char="●"/>
            </a:pPr>
            <a:r>
              <a:rPr lang="de" dirty="0"/>
              <a:t>Y-Achse: linear, Suchwortdichte in Promille</a:t>
            </a:r>
            <a:br>
              <a:rPr lang="de" dirty="0"/>
            </a:br>
            <a:r>
              <a:rPr lang="de" dirty="0"/>
              <a:t>→ skaliert nach dem höchsten darzustellenden Wert</a:t>
            </a:r>
            <a:endParaRPr dirty="0"/>
          </a:p>
          <a:p>
            <a:pPr marL="457200" lvl="0" indent="-317500" algn="l" rtl="0">
              <a:spcBef>
                <a:spcPts val="0"/>
              </a:spcBef>
              <a:spcAft>
                <a:spcPts val="0"/>
              </a:spcAft>
              <a:buSzPts val="1400"/>
              <a:buChar char="●"/>
            </a:pPr>
            <a:r>
              <a:rPr lang="de" dirty="0"/>
              <a:t>Kurven:</a:t>
            </a:r>
            <a:endParaRPr dirty="0"/>
          </a:p>
          <a:p>
            <a:pPr marL="914400" lvl="1" indent="-304800" algn="l" rtl="0">
              <a:spcBef>
                <a:spcPts val="0"/>
              </a:spcBef>
              <a:spcAft>
                <a:spcPts val="0"/>
              </a:spcAft>
              <a:buSzPts val="1200"/>
              <a:buChar char="○"/>
            </a:pPr>
            <a:r>
              <a:rPr lang="de" dirty="0"/>
              <a:t>Glättung der Kurven zwischen den Datenpunkten (monoton zur X-Achse)</a:t>
            </a:r>
            <a:endParaRPr dirty="0"/>
          </a:p>
          <a:p>
            <a:pPr marL="914400" lvl="1" indent="-304800" algn="l" rtl="0">
              <a:spcBef>
                <a:spcPts val="0"/>
              </a:spcBef>
              <a:spcAft>
                <a:spcPts val="0"/>
              </a:spcAft>
              <a:buSzPts val="1200"/>
              <a:buChar char="○"/>
            </a:pPr>
            <a:r>
              <a:rPr lang="de" dirty="0"/>
              <a:t>unterscheidbar durch Farbe</a:t>
            </a:r>
            <a:endParaRPr dirty="0"/>
          </a:p>
          <a:p>
            <a:pPr marL="0" lvl="0" indent="0" algn="l" rtl="0">
              <a:spcBef>
                <a:spcPts val="1200"/>
              </a:spcBef>
              <a:spcAft>
                <a:spcPts val="0"/>
              </a:spcAft>
              <a:buNone/>
            </a:pPr>
            <a:r>
              <a:rPr lang="de" dirty="0"/>
              <a:t>→ gibt Übersicht über den Verlauf der Dichte der ausgewählten Wörter (Identifikation der Entwicklung der Wichtigkeit eines Begriffes anhand der entsprechenden Kurve, Vergleich der Wichtigkeit durch unterschiedliche Kurven in der selben Grafik)</a:t>
            </a:r>
            <a:endParaRPr dirty="0"/>
          </a:p>
          <a:p>
            <a:pPr marL="457200" lvl="0" indent="-317500" algn="l" rtl="0">
              <a:spcBef>
                <a:spcPts val="1200"/>
              </a:spcBef>
              <a:spcAft>
                <a:spcPts val="0"/>
              </a:spcAft>
              <a:buSzPts val="1400"/>
              <a:buChar char="●"/>
            </a:pPr>
            <a:r>
              <a:rPr lang="de" dirty="0"/>
              <a:t>Maus-Hover: zeigt die in Relation zur Mausposition nächsten exakten Werte der ausgewählten Wörter an (1 x X-Achsen-Wert, n x Y-Achsen-Wert)</a:t>
            </a:r>
            <a:endParaRPr dirty="0"/>
          </a:p>
          <a:p>
            <a:pPr marL="0" lvl="0" indent="0" algn="l" rtl="0">
              <a:spcBef>
                <a:spcPts val="1200"/>
              </a:spcBef>
              <a:spcAft>
                <a:spcPts val="1200"/>
              </a:spcAft>
              <a:buNone/>
            </a:pPr>
            <a:r>
              <a:rPr lang="de" dirty="0"/>
              <a:t>→ gibt detaillierte Infos an</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311700" y="360000"/>
            <a:ext cx="8520600" cy="5214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de"/>
              <a:t>Kartenvisualisierung zur außenpolitischen Berichterstattung</a:t>
            </a:r>
            <a:endParaRPr/>
          </a:p>
        </p:txBody>
      </p:sp>
      <p:sp>
        <p:nvSpPr>
          <p:cNvPr id="138" name="Google Shape;138;p22"/>
          <p:cNvSpPr txBox="1">
            <a:spLocks noGrp="1"/>
          </p:cNvSpPr>
          <p:nvPr>
            <p:ph type="body" idx="1"/>
          </p:nvPr>
        </p:nvSpPr>
        <p:spPr>
          <a:xfrm>
            <a:off x="311700" y="1080000"/>
            <a:ext cx="8520600" cy="3754200"/>
          </a:xfrm>
          <a:prstGeom prst="rect">
            <a:avLst/>
          </a:prstGeom>
        </p:spPr>
        <p:txBody>
          <a:bodyPr spcFirstLastPara="1" wrap="square" lIns="91425" tIns="91425" rIns="91425" bIns="90000" anchor="t" anchorCtr="0">
            <a:normAutofit fontScale="92500" lnSpcReduction="10000"/>
          </a:bodyPr>
          <a:lstStyle/>
          <a:p>
            <a:pPr marL="0" lvl="0" indent="0" algn="l" rtl="0">
              <a:spcBef>
                <a:spcPts val="0"/>
              </a:spcBef>
              <a:spcAft>
                <a:spcPts val="0"/>
              </a:spcAft>
              <a:buNone/>
            </a:pPr>
            <a:r>
              <a:rPr lang="de"/>
              <a:t>Fragestellung: Wie verändert sich die Berichterstattung der Tagesschau über die jeweiligen Staaten im Laufe des Untersuchungszeitraums?</a:t>
            </a:r>
            <a:endParaRPr sz="1600"/>
          </a:p>
          <a:p>
            <a:pPr marL="457200" lvl="0" indent="-330200" algn="l" rtl="0">
              <a:spcBef>
                <a:spcPts val="1200"/>
              </a:spcBef>
              <a:spcAft>
                <a:spcPts val="0"/>
              </a:spcAft>
              <a:buSzPts val="1600"/>
              <a:buChar char="●"/>
            </a:pPr>
            <a:r>
              <a:rPr lang="de" sz="1600"/>
              <a:t>Wie häufig wird über die Staaten berichtet?</a:t>
            </a:r>
            <a:endParaRPr sz="1600"/>
          </a:p>
          <a:p>
            <a:pPr marL="914400" lvl="1" indent="-330200" algn="l" rtl="0">
              <a:spcBef>
                <a:spcPts val="0"/>
              </a:spcBef>
              <a:spcAft>
                <a:spcPts val="0"/>
              </a:spcAft>
              <a:buSzPts val="1600"/>
              <a:buChar char="○"/>
            </a:pPr>
            <a:r>
              <a:rPr lang="de" sz="1600"/>
              <a:t>Identifizieren der Häufigkeit der Erwähnung pro Folge mithilfe von Named Entity Recognition</a:t>
            </a:r>
            <a:endParaRPr sz="1600"/>
          </a:p>
          <a:p>
            <a:pPr marL="918000" lvl="1" indent="-332000" algn="l" rtl="0">
              <a:lnSpc>
                <a:spcPct val="150000"/>
              </a:lnSpc>
              <a:spcBef>
                <a:spcPts val="0"/>
              </a:spcBef>
              <a:spcAft>
                <a:spcPts val="0"/>
              </a:spcAft>
              <a:buSzPts val="1600"/>
              <a:buChar char="○"/>
            </a:pPr>
            <a:r>
              <a:rPr lang="de" sz="1600"/>
              <a:t>Darstellung über Choropleth-Weltkarte</a:t>
            </a:r>
            <a:endParaRPr sz="1600"/>
          </a:p>
          <a:p>
            <a:pPr marL="457200" lvl="0" indent="-330200" algn="l" rtl="0">
              <a:spcBef>
                <a:spcPts val="0"/>
              </a:spcBef>
              <a:spcAft>
                <a:spcPts val="0"/>
              </a:spcAft>
              <a:buSzPts val="1600"/>
              <a:buChar char="●"/>
            </a:pPr>
            <a:r>
              <a:rPr lang="de" sz="1600"/>
              <a:t>Welche Themen sind dabei von Bedeutung?</a:t>
            </a:r>
            <a:endParaRPr sz="1600"/>
          </a:p>
          <a:p>
            <a:pPr marL="914400" lvl="1" indent="-330200" algn="l" rtl="0">
              <a:spcBef>
                <a:spcPts val="0"/>
              </a:spcBef>
              <a:spcAft>
                <a:spcPts val="0"/>
              </a:spcAft>
              <a:buSzPts val="1600"/>
              <a:buChar char="○"/>
            </a:pPr>
            <a:r>
              <a:rPr lang="de" sz="1600"/>
              <a:t>Finden der häufigsten Kookkurrenzen pro Folge für jeden Staat</a:t>
            </a:r>
            <a:endParaRPr sz="1600"/>
          </a:p>
          <a:p>
            <a:pPr marL="914400" lvl="1" indent="-330200" algn="l" rtl="0">
              <a:lnSpc>
                <a:spcPct val="150000"/>
              </a:lnSpc>
              <a:spcBef>
                <a:spcPts val="0"/>
              </a:spcBef>
              <a:spcAft>
                <a:spcPts val="0"/>
              </a:spcAft>
              <a:buSzPts val="1600"/>
              <a:buChar char="○"/>
            </a:pPr>
            <a:r>
              <a:rPr lang="de" sz="1600"/>
              <a:t>Darstellung über Pop-up</a:t>
            </a:r>
            <a:endParaRPr sz="1600"/>
          </a:p>
          <a:p>
            <a:pPr marL="457200" lvl="0" indent="-330200" algn="l" rtl="0">
              <a:spcBef>
                <a:spcPts val="0"/>
              </a:spcBef>
              <a:spcAft>
                <a:spcPts val="0"/>
              </a:spcAft>
              <a:buSzPts val="1600"/>
              <a:buChar char="●"/>
            </a:pPr>
            <a:r>
              <a:rPr lang="de" sz="1600"/>
              <a:t>Wie verändert sich die Berichterstattung über die Zeit?</a:t>
            </a:r>
            <a:endParaRPr sz="1600"/>
          </a:p>
          <a:p>
            <a:pPr marL="914400" lvl="1" indent="-330200" algn="l" rtl="0">
              <a:spcBef>
                <a:spcPts val="0"/>
              </a:spcBef>
              <a:spcAft>
                <a:spcPts val="0"/>
              </a:spcAft>
              <a:buSzPts val="1600"/>
              <a:buChar char="○"/>
            </a:pPr>
            <a:r>
              <a:rPr lang="de" sz="1600"/>
              <a:t>Festlegen sinnvoller Zeitabschnitte (Monat)</a:t>
            </a:r>
            <a:endParaRPr sz="1600"/>
          </a:p>
          <a:p>
            <a:pPr marL="914400" lvl="1" indent="-330200" algn="l" rtl="0">
              <a:spcBef>
                <a:spcPts val="0"/>
              </a:spcBef>
              <a:spcAft>
                <a:spcPts val="0"/>
              </a:spcAft>
              <a:buSzPts val="1600"/>
              <a:buChar char="○"/>
            </a:pPr>
            <a:r>
              <a:rPr lang="de" sz="1600"/>
              <a:t>Auswählen der Zeitabschnitte in der Darstellung über Time-Slider</a:t>
            </a:r>
            <a:endParaRPr sz="1600"/>
          </a:p>
          <a:p>
            <a:pPr marL="914400" lvl="1" indent="-330200" algn="l" rtl="0">
              <a:spcBef>
                <a:spcPts val="0"/>
              </a:spcBef>
              <a:spcAft>
                <a:spcPts val="0"/>
              </a:spcAft>
              <a:buSzPts val="1600"/>
              <a:buChar char="○"/>
            </a:pPr>
            <a:r>
              <a:rPr lang="de" sz="1600"/>
              <a:t>Linienplot für die Veränderung auf Staatsebene</a:t>
            </a:r>
            <a:endParaRPr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8">
                                            <p:txEl>
                                              <p:pRg st="0" end="0"/>
                                            </p:txEl>
                                          </p:spTgt>
                                        </p:tgtEl>
                                        <p:attrNameLst>
                                          <p:attrName>style.visibility</p:attrName>
                                        </p:attrNameLst>
                                      </p:cBhvr>
                                      <p:to>
                                        <p:strVal val="visible"/>
                                      </p:to>
                                    </p:set>
                                    <p:animEffect transition="in" filter="fade">
                                      <p:cBhvr>
                                        <p:cTn id="7" dur="500"/>
                                        <p:tgtEl>
                                          <p:spTgt spid="13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38">
                                            <p:txEl>
                                              <p:pRg st="1" end="1"/>
                                            </p:txEl>
                                          </p:spTgt>
                                        </p:tgtEl>
                                        <p:attrNameLst>
                                          <p:attrName>style.visibility</p:attrName>
                                        </p:attrNameLst>
                                      </p:cBhvr>
                                      <p:to>
                                        <p:strVal val="visible"/>
                                      </p:to>
                                    </p:set>
                                    <p:animEffect transition="in" filter="fade">
                                      <p:cBhvr>
                                        <p:cTn id="12" dur="500"/>
                                        <p:tgtEl>
                                          <p:spTgt spid="13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38">
                                            <p:txEl>
                                              <p:pRg st="2" end="2"/>
                                            </p:txEl>
                                          </p:spTgt>
                                        </p:tgtEl>
                                        <p:attrNameLst>
                                          <p:attrName>style.visibility</p:attrName>
                                        </p:attrNameLst>
                                      </p:cBhvr>
                                      <p:to>
                                        <p:strVal val="visible"/>
                                      </p:to>
                                    </p:set>
                                    <p:animEffect transition="in" filter="fade">
                                      <p:cBhvr>
                                        <p:cTn id="17" dur="500"/>
                                        <p:tgtEl>
                                          <p:spTgt spid="13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38">
                                            <p:txEl>
                                              <p:pRg st="3" end="3"/>
                                            </p:txEl>
                                          </p:spTgt>
                                        </p:tgtEl>
                                        <p:attrNameLst>
                                          <p:attrName>style.visibility</p:attrName>
                                        </p:attrNameLst>
                                      </p:cBhvr>
                                      <p:to>
                                        <p:strVal val="visible"/>
                                      </p:to>
                                    </p:set>
                                    <p:animEffect transition="in" filter="fade">
                                      <p:cBhvr>
                                        <p:cTn id="22" dur="500"/>
                                        <p:tgtEl>
                                          <p:spTgt spid="138">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38">
                                            <p:txEl>
                                              <p:pRg st="4" end="4"/>
                                            </p:txEl>
                                          </p:spTgt>
                                        </p:tgtEl>
                                        <p:attrNameLst>
                                          <p:attrName>style.visibility</p:attrName>
                                        </p:attrNameLst>
                                      </p:cBhvr>
                                      <p:to>
                                        <p:strVal val="visible"/>
                                      </p:to>
                                    </p:set>
                                    <p:animEffect transition="in" filter="fade">
                                      <p:cBhvr>
                                        <p:cTn id="27" dur="500"/>
                                        <p:tgtEl>
                                          <p:spTgt spid="138">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38">
                                            <p:txEl>
                                              <p:pRg st="5" end="5"/>
                                            </p:txEl>
                                          </p:spTgt>
                                        </p:tgtEl>
                                        <p:attrNameLst>
                                          <p:attrName>style.visibility</p:attrName>
                                        </p:attrNameLst>
                                      </p:cBhvr>
                                      <p:to>
                                        <p:strVal val="visible"/>
                                      </p:to>
                                    </p:set>
                                    <p:animEffect transition="in" filter="fade">
                                      <p:cBhvr>
                                        <p:cTn id="32" dur="500"/>
                                        <p:tgtEl>
                                          <p:spTgt spid="138">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38">
                                            <p:txEl>
                                              <p:pRg st="6" end="6"/>
                                            </p:txEl>
                                          </p:spTgt>
                                        </p:tgtEl>
                                        <p:attrNameLst>
                                          <p:attrName>style.visibility</p:attrName>
                                        </p:attrNameLst>
                                      </p:cBhvr>
                                      <p:to>
                                        <p:strVal val="visible"/>
                                      </p:to>
                                    </p:set>
                                    <p:animEffect transition="in" filter="fade">
                                      <p:cBhvr>
                                        <p:cTn id="37" dur="500"/>
                                        <p:tgtEl>
                                          <p:spTgt spid="138">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38">
                                            <p:txEl>
                                              <p:pRg st="7" end="7"/>
                                            </p:txEl>
                                          </p:spTgt>
                                        </p:tgtEl>
                                        <p:attrNameLst>
                                          <p:attrName>style.visibility</p:attrName>
                                        </p:attrNameLst>
                                      </p:cBhvr>
                                      <p:to>
                                        <p:strVal val="visible"/>
                                      </p:to>
                                    </p:set>
                                    <p:animEffect transition="in" filter="fade">
                                      <p:cBhvr>
                                        <p:cTn id="42" dur="500"/>
                                        <p:tgtEl>
                                          <p:spTgt spid="138">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38">
                                            <p:txEl>
                                              <p:pRg st="8" end="8"/>
                                            </p:txEl>
                                          </p:spTgt>
                                        </p:tgtEl>
                                        <p:attrNameLst>
                                          <p:attrName>style.visibility</p:attrName>
                                        </p:attrNameLst>
                                      </p:cBhvr>
                                      <p:to>
                                        <p:strVal val="visible"/>
                                      </p:to>
                                    </p:set>
                                    <p:animEffect transition="in" filter="fade">
                                      <p:cBhvr>
                                        <p:cTn id="47" dur="500"/>
                                        <p:tgtEl>
                                          <p:spTgt spid="138">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38">
                                            <p:txEl>
                                              <p:pRg st="9" end="9"/>
                                            </p:txEl>
                                          </p:spTgt>
                                        </p:tgtEl>
                                        <p:attrNameLst>
                                          <p:attrName>style.visibility</p:attrName>
                                        </p:attrNameLst>
                                      </p:cBhvr>
                                      <p:to>
                                        <p:strVal val="visible"/>
                                      </p:to>
                                    </p:set>
                                    <p:animEffect transition="in" filter="fade">
                                      <p:cBhvr>
                                        <p:cTn id="52" dur="500"/>
                                        <p:tgtEl>
                                          <p:spTgt spid="138">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38">
                                            <p:txEl>
                                              <p:pRg st="10" end="10"/>
                                            </p:txEl>
                                          </p:spTgt>
                                        </p:tgtEl>
                                        <p:attrNameLst>
                                          <p:attrName>style.visibility</p:attrName>
                                        </p:attrNameLst>
                                      </p:cBhvr>
                                      <p:to>
                                        <p:strVal val="visible"/>
                                      </p:to>
                                    </p:set>
                                    <p:animEffect transition="in" filter="fade">
                                      <p:cBhvr>
                                        <p:cTn id="57" dur="500"/>
                                        <p:tgtEl>
                                          <p:spTgt spid="13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3"/>
          <p:cNvSpPr txBox="1">
            <a:spLocks noGrp="1"/>
          </p:cNvSpPr>
          <p:nvPr>
            <p:ph type="title"/>
          </p:nvPr>
        </p:nvSpPr>
        <p:spPr>
          <a:xfrm>
            <a:off x="313200" y="3600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Clr>
                <a:schemeClr val="dk1"/>
              </a:buClr>
              <a:buSzPct val="39285"/>
              <a:buFont typeface="Arial"/>
              <a:buNone/>
            </a:pPr>
            <a:r>
              <a:rPr lang="de"/>
              <a:t>Aufbereitung der Daten</a:t>
            </a:r>
            <a:endParaRPr/>
          </a:p>
          <a:p>
            <a:pPr marL="0" lvl="0" indent="0" algn="l" rtl="0">
              <a:spcBef>
                <a:spcPts val="0"/>
              </a:spcBef>
              <a:spcAft>
                <a:spcPts val="0"/>
              </a:spcAft>
              <a:buNone/>
            </a:pPr>
            <a:endParaRPr/>
          </a:p>
        </p:txBody>
      </p:sp>
      <p:sp>
        <p:nvSpPr>
          <p:cNvPr id="144" name="Google Shape;144;p23"/>
          <p:cNvSpPr txBox="1">
            <a:spLocks noGrp="1"/>
          </p:cNvSpPr>
          <p:nvPr>
            <p:ph type="body" idx="1"/>
          </p:nvPr>
        </p:nvSpPr>
        <p:spPr>
          <a:xfrm>
            <a:off x="311700" y="1080000"/>
            <a:ext cx="8520600" cy="7320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AutoNum type="arabicPeriod"/>
            </a:pPr>
            <a:r>
              <a:rPr lang="de" sz="1700"/>
              <a:t>Liste der 198 Staaten der Welt und deren alternativer Bezeichnungen erstellen (</a:t>
            </a:r>
            <a:r>
              <a:rPr lang="de" sz="1700" u="sng">
                <a:solidFill>
                  <a:schemeClr val="accent5"/>
                </a:solidFill>
                <a:latin typeface="Arial"/>
                <a:ea typeface="Arial"/>
                <a:cs typeface="Arial"/>
                <a:sym typeface="Arial"/>
                <a:hlinkClick r:id="rId3">
                  <a:extLst>
                    <a:ext uri="{A12FA001-AC4F-418D-AE19-62706E023703}">
                      <ahyp:hlinkClr xmlns:ahyp="http://schemas.microsoft.com/office/drawing/2018/hyperlinkcolor" val="tx"/>
                    </a:ext>
                  </a:extLst>
                </a:hlinkClick>
              </a:rPr>
              <a:t>https://de.wiktionary.org/wiki/Verzeichnis:Deutsch/Staatenname</a:t>
            </a:r>
            <a:r>
              <a:rPr lang="de" sz="1600"/>
              <a:t>)</a:t>
            </a:r>
            <a:endParaRPr sz="1600"/>
          </a:p>
        </p:txBody>
      </p:sp>
      <p:sp>
        <p:nvSpPr>
          <p:cNvPr id="145" name="Google Shape;145;p23"/>
          <p:cNvSpPr txBox="1"/>
          <p:nvPr/>
        </p:nvSpPr>
        <p:spPr>
          <a:xfrm>
            <a:off x="386700" y="3773700"/>
            <a:ext cx="7806300" cy="1186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de" sz="1700">
                <a:solidFill>
                  <a:schemeClr val="lt2"/>
                </a:solidFill>
                <a:latin typeface="PT Sans"/>
                <a:ea typeface="PT Sans"/>
                <a:cs typeface="PT Sans"/>
                <a:sym typeface="PT Sans"/>
              </a:rPr>
              <a:t> → </a:t>
            </a:r>
            <a:r>
              <a:rPr lang="de" sz="1600">
                <a:solidFill>
                  <a:schemeClr val="lt2"/>
                </a:solidFill>
                <a:latin typeface="PT Sans"/>
                <a:ea typeface="PT Sans"/>
                <a:cs typeface="PT Sans"/>
                <a:sym typeface="PT Sans"/>
              </a:rPr>
              <a:t>Anpassung: Ohne Deutschland, mit Grönland</a:t>
            </a:r>
            <a:endParaRPr sz="1700">
              <a:solidFill>
                <a:schemeClr val="lt2"/>
              </a:solidFill>
              <a:latin typeface="PT Sans"/>
              <a:ea typeface="PT Sans"/>
              <a:cs typeface="PT Sans"/>
              <a:sym typeface="PT Sans"/>
            </a:endParaRPr>
          </a:p>
          <a:p>
            <a:pPr marL="0" lvl="0" indent="0" algn="l" rtl="0">
              <a:lnSpc>
                <a:spcPct val="115000"/>
              </a:lnSpc>
              <a:spcBef>
                <a:spcPts val="1200"/>
              </a:spcBef>
              <a:spcAft>
                <a:spcPts val="1200"/>
              </a:spcAft>
              <a:buClr>
                <a:schemeClr val="dk1"/>
              </a:buClr>
              <a:buSzPts val="1100"/>
              <a:buFont typeface="Arial"/>
              <a:buNone/>
            </a:pPr>
            <a:r>
              <a:rPr lang="de" sz="1700">
                <a:solidFill>
                  <a:schemeClr val="lt2"/>
                </a:solidFill>
                <a:latin typeface="PT Sans"/>
                <a:ea typeface="PT Sans"/>
                <a:cs typeface="PT Sans"/>
                <a:sym typeface="PT Sans"/>
              </a:rPr>
              <a:t> </a:t>
            </a:r>
            <a:r>
              <a:rPr lang="de" sz="1600">
                <a:solidFill>
                  <a:schemeClr val="lt2"/>
                </a:solidFill>
                <a:latin typeface="PT Sans"/>
                <a:ea typeface="PT Sans"/>
                <a:cs typeface="PT Sans"/>
                <a:sym typeface="PT Sans"/>
              </a:rPr>
              <a:t>→ Dictionary mit Key = Bezeichnung (Lemma + Lowercase), Value = Staatsname</a:t>
            </a:r>
            <a:br>
              <a:rPr lang="de" sz="1600">
                <a:solidFill>
                  <a:schemeClr val="lt2"/>
                </a:solidFill>
                <a:latin typeface="PT Sans"/>
                <a:ea typeface="PT Sans"/>
                <a:cs typeface="PT Sans"/>
                <a:sym typeface="PT Sans"/>
              </a:rPr>
            </a:br>
            <a:r>
              <a:rPr lang="de" sz="1600">
                <a:solidFill>
                  <a:schemeClr val="lt2"/>
                </a:solidFill>
                <a:latin typeface="PT Sans"/>
                <a:ea typeface="PT Sans"/>
                <a:cs typeface="PT Sans"/>
                <a:sym typeface="PT Sans"/>
              </a:rPr>
              <a:t>        {“zypern”: “Zypern”, “zyprisch”: “Zypern”, “zypriotisch”: “Zypern”, … }</a:t>
            </a:r>
            <a:endParaRPr sz="1600">
              <a:solidFill>
                <a:schemeClr val="lt2"/>
              </a:solidFill>
              <a:latin typeface="PT Sans"/>
              <a:ea typeface="PT Sans"/>
              <a:cs typeface="PT Sans"/>
              <a:sym typeface="PT Sans"/>
            </a:endParaRPr>
          </a:p>
        </p:txBody>
      </p:sp>
      <p:graphicFrame>
        <p:nvGraphicFramePr>
          <p:cNvPr id="146" name="Google Shape;146;p23"/>
          <p:cNvGraphicFramePr/>
          <p:nvPr/>
        </p:nvGraphicFramePr>
        <p:xfrm>
          <a:off x="954000" y="1871438"/>
          <a:ext cx="7239000" cy="1798200"/>
        </p:xfrm>
        <a:graphic>
          <a:graphicData uri="http://schemas.openxmlformats.org/drawingml/2006/table">
            <a:tbl>
              <a:tblPr>
                <a:noFill/>
                <a:tableStyleId>{35BAE493-E380-4C2B-B62C-A94245B7CC8C}</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ctr" rtl="0">
                        <a:spcBef>
                          <a:spcPts val="0"/>
                        </a:spcBef>
                        <a:spcAft>
                          <a:spcPts val="0"/>
                        </a:spcAft>
                        <a:buNone/>
                      </a:pPr>
                      <a:r>
                        <a:rPr lang="de">
                          <a:solidFill>
                            <a:schemeClr val="lt1"/>
                          </a:solidFill>
                        </a:rPr>
                        <a:t>Name</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Adjektiv</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Staatsangehörige</a:t>
                      </a:r>
                      <a:endParaRPr>
                        <a:solidFill>
                          <a:schemeClr val="lt1"/>
                        </a:solidFill>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de">
                          <a:solidFill>
                            <a:schemeClr val="lt1"/>
                          </a:solidFill>
                        </a:rPr>
                        <a:t>Afghanistan</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afghanisch</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Afghane/Afghanin</a:t>
                      </a:r>
                      <a:endParaRPr>
                        <a:solidFill>
                          <a:schemeClr val="lt1"/>
                        </a:solidFill>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de">
                          <a:solidFill>
                            <a:schemeClr val="lt1"/>
                          </a:solidFill>
                        </a:rPr>
                        <a:t>...</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a:t>
                      </a:r>
                      <a:endParaRPr>
                        <a:solidFill>
                          <a:schemeClr val="lt1"/>
                        </a:solidFill>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de">
                          <a:solidFill>
                            <a:schemeClr val="lt1"/>
                          </a:solidFill>
                        </a:rPr>
                        <a:t>Zypern</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zyprisch,</a:t>
                      </a:r>
                      <a:endParaRPr>
                        <a:solidFill>
                          <a:schemeClr val="lt1"/>
                        </a:solidFill>
                      </a:endParaRPr>
                    </a:p>
                    <a:p>
                      <a:pPr marL="0" lvl="0" indent="0" algn="ctr" rtl="0">
                        <a:spcBef>
                          <a:spcPts val="0"/>
                        </a:spcBef>
                        <a:spcAft>
                          <a:spcPts val="0"/>
                        </a:spcAft>
                        <a:buNone/>
                      </a:pPr>
                      <a:r>
                        <a:rPr lang="de">
                          <a:solidFill>
                            <a:schemeClr val="lt1"/>
                          </a:solidFill>
                        </a:rPr>
                        <a:t>zypriotisch</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Zyprer/Zyprerin,</a:t>
                      </a:r>
                      <a:endParaRPr>
                        <a:solidFill>
                          <a:schemeClr val="lt1"/>
                        </a:solidFill>
                      </a:endParaRPr>
                    </a:p>
                    <a:p>
                      <a:pPr marL="0" lvl="0" indent="0" algn="ctr" rtl="0">
                        <a:spcBef>
                          <a:spcPts val="0"/>
                        </a:spcBef>
                        <a:spcAft>
                          <a:spcPts val="0"/>
                        </a:spcAft>
                        <a:buNone/>
                      </a:pPr>
                      <a:r>
                        <a:rPr lang="de">
                          <a:solidFill>
                            <a:schemeClr val="lt1"/>
                          </a:solidFill>
                        </a:rPr>
                        <a:t>Zypriot/Zypriotin</a:t>
                      </a:r>
                      <a:endParaRPr>
                        <a:solidFill>
                          <a:schemeClr val="lt1"/>
                        </a:solidFill>
                      </a:endParaRPr>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4">
                                            <p:txEl>
                                              <p:pRg st="0" end="0"/>
                                            </p:txEl>
                                          </p:spTgt>
                                        </p:tgtEl>
                                        <p:attrNameLst>
                                          <p:attrName>style.visibility</p:attrName>
                                        </p:attrNameLst>
                                      </p:cBhvr>
                                      <p:to>
                                        <p:strVal val="visible"/>
                                      </p:to>
                                    </p:set>
                                    <p:animEffect transition="in" filter="fade">
                                      <p:cBhvr>
                                        <p:cTn id="7" dur="500"/>
                                        <p:tgtEl>
                                          <p:spTgt spid="14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6"/>
                                        </p:tgtEl>
                                        <p:attrNameLst>
                                          <p:attrName>style.visibility</p:attrName>
                                        </p:attrNameLst>
                                      </p:cBhvr>
                                      <p:to>
                                        <p:strVal val="visible"/>
                                      </p:to>
                                    </p:set>
                                    <p:animEffect transition="in" filter="fade">
                                      <p:cBhvr>
                                        <p:cTn id="12" dur="500"/>
                                        <p:tgtEl>
                                          <p:spTgt spid="14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45">
                                            <p:txEl>
                                              <p:pRg st="0" end="0"/>
                                            </p:txEl>
                                          </p:spTgt>
                                        </p:tgtEl>
                                        <p:attrNameLst>
                                          <p:attrName>style.visibility</p:attrName>
                                        </p:attrNameLst>
                                      </p:cBhvr>
                                      <p:to>
                                        <p:strVal val="visible"/>
                                      </p:to>
                                    </p:set>
                                    <p:animEffect transition="in" filter="fade">
                                      <p:cBhvr>
                                        <p:cTn id="17" dur="500"/>
                                        <p:tgtEl>
                                          <p:spTgt spid="14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45">
                                            <p:txEl>
                                              <p:pRg st="1" end="1"/>
                                            </p:txEl>
                                          </p:spTgt>
                                        </p:tgtEl>
                                        <p:attrNameLst>
                                          <p:attrName>style.visibility</p:attrName>
                                        </p:attrNameLst>
                                      </p:cBhvr>
                                      <p:to>
                                        <p:strVal val="visible"/>
                                      </p:to>
                                    </p:set>
                                    <p:animEffect transition="in" filter="fade">
                                      <p:cBhvr>
                                        <p:cTn id="22" dur="500"/>
                                        <p:tgtEl>
                                          <p:spTgt spid="14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4"/>
          <p:cNvSpPr txBox="1">
            <a:spLocks noGrp="1"/>
          </p:cNvSpPr>
          <p:nvPr>
            <p:ph type="title"/>
          </p:nvPr>
        </p:nvSpPr>
        <p:spPr>
          <a:xfrm>
            <a:off x="311700" y="3600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Clr>
                <a:schemeClr val="dk1"/>
              </a:buClr>
              <a:buSzPct val="39285"/>
              <a:buFont typeface="Arial"/>
              <a:buNone/>
            </a:pPr>
            <a:r>
              <a:rPr lang="de"/>
              <a:t>Aufbereitung der Daten</a:t>
            </a:r>
            <a:endParaRPr/>
          </a:p>
          <a:p>
            <a:pPr marL="0" lvl="0" indent="0" algn="l" rtl="0">
              <a:spcBef>
                <a:spcPts val="0"/>
              </a:spcBef>
              <a:spcAft>
                <a:spcPts val="0"/>
              </a:spcAft>
              <a:buNone/>
            </a:pPr>
            <a:endParaRPr/>
          </a:p>
        </p:txBody>
      </p:sp>
      <p:sp>
        <p:nvSpPr>
          <p:cNvPr id="152" name="Google Shape;152;p24"/>
          <p:cNvSpPr txBox="1">
            <a:spLocks noGrp="1"/>
          </p:cNvSpPr>
          <p:nvPr>
            <p:ph type="body" idx="1"/>
          </p:nvPr>
        </p:nvSpPr>
        <p:spPr>
          <a:xfrm>
            <a:off x="311700" y="1005650"/>
            <a:ext cx="8520600" cy="3685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de"/>
              <a:t>2.	Named Entity Recognition mit SpaCy</a:t>
            </a:r>
            <a:endParaRPr/>
          </a:p>
          <a:p>
            <a:pPr marL="457200" lvl="0" indent="-330200" algn="l" rtl="0">
              <a:spcBef>
                <a:spcPts val="1200"/>
              </a:spcBef>
              <a:spcAft>
                <a:spcPts val="0"/>
              </a:spcAft>
              <a:buSzPts val="1600"/>
              <a:buChar char="●"/>
            </a:pPr>
            <a:r>
              <a:rPr lang="de" sz="1600"/>
              <a:t>Modell "de_core_news_lg", trainiert an Zeitungstexten der Frankfurter Rundschau</a:t>
            </a:r>
            <a:endParaRPr sz="1600"/>
          </a:p>
          <a:p>
            <a:pPr marL="914400" lvl="1" indent="-330200" algn="l" rtl="0">
              <a:spcBef>
                <a:spcPts val="0"/>
              </a:spcBef>
              <a:spcAft>
                <a:spcPts val="0"/>
              </a:spcAft>
              <a:buSzPts val="1600"/>
              <a:buChar char="○"/>
            </a:pPr>
            <a:r>
              <a:rPr lang="de" sz="1600"/>
              <a:t>gleiche Domäne (Journalismus)</a:t>
            </a:r>
            <a:endParaRPr sz="1600"/>
          </a:p>
          <a:p>
            <a:pPr marL="914400" lvl="1" indent="-330200" algn="l" rtl="0">
              <a:lnSpc>
                <a:spcPct val="115000"/>
              </a:lnSpc>
              <a:spcBef>
                <a:spcPts val="0"/>
              </a:spcBef>
              <a:spcAft>
                <a:spcPts val="0"/>
              </a:spcAft>
              <a:buSzPts val="1600"/>
              <a:buChar char="○"/>
            </a:pPr>
            <a:r>
              <a:rPr lang="de" sz="1600"/>
              <a:t>F-Score: 0,85</a:t>
            </a:r>
            <a:endParaRPr sz="1600"/>
          </a:p>
          <a:p>
            <a:pPr marL="914400" lvl="1" indent="-330200" algn="l" rtl="0">
              <a:lnSpc>
                <a:spcPct val="150000"/>
              </a:lnSpc>
              <a:spcBef>
                <a:spcPts val="0"/>
              </a:spcBef>
              <a:spcAft>
                <a:spcPts val="0"/>
              </a:spcAft>
              <a:buSzPts val="1600"/>
              <a:buChar char="○"/>
            </a:pPr>
            <a:r>
              <a:rPr lang="de" sz="1600"/>
              <a:t>findet vier Arten von Named Entities: Person, </a:t>
            </a:r>
            <a:r>
              <a:rPr lang="de" sz="1600" b="1"/>
              <a:t>Ort </a:t>
            </a:r>
            <a:r>
              <a:rPr lang="de" sz="1600"/>
              <a:t>(LOC), Organisation, Andere</a:t>
            </a:r>
            <a:endParaRPr sz="1600"/>
          </a:p>
          <a:p>
            <a:pPr marL="457200" lvl="0" indent="-330200" algn="l" rtl="0">
              <a:spcBef>
                <a:spcPts val="0"/>
              </a:spcBef>
              <a:spcAft>
                <a:spcPts val="0"/>
              </a:spcAft>
              <a:buSzPts val="1600"/>
              <a:buChar char="●"/>
            </a:pPr>
            <a:r>
              <a:rPr lang="de" sz="1600"/>
              <a:t>Beispiel: “In </a:t>
            </a:r>
            <a:r>
              <a:rPr lang="de" sz="1600" b="1"/>
              <a:t>Paris</a:t>
            </a:r>
            <a:r>
              <a:rPr lang="de" sz="1600"/>
              <a:t> sind Treffen mit </a:t>
            </a:r>
            <a:r>
              <a:rPr lang="de" sz="1600" b="1"/>
              <a:t>Frankreichs</a:t>
            </a:r>
            <a:r>
              <a:rPr lang="de" sz="1600"/>
              <a:t> Präsident Hollande und </a:t>
            </a:r>
            <a:r>
              <a:rPr lang="de" sz="1600" b="1"/>
              <a:t>Großbritanniens</a:t>
            </a:r>
            <a:r>
              <a:rPr lang="de" sz="1600"/>
              <a:t> Premier Cameron geplant” </a:t>
            </a:r>
            <a:endParaRPr sz="1600"/>
          </a:p>
          <a:p>
            <a:pPr marL="457200" lvl="0" indent="0" algn="l" rtl="0">
              <a:spcBef>
                <a:spcPts val="1200"/>
              </a:spcBef>
              <a:spcAft>
                <a:spcPts val="0"/>
              </a:spcAft>
              <a:buNone/>
            </a:pPr>
            <a:r>
              <a:rPr lang="de" sz="1600"/>
              <a:t>→ gefundene LOC-Entitäten (Lemma + Lowercase): (“paris”, “frankreich”, “großbritannien”)</a:t>
            </a:r>
            <a:endParaRPr sz="1600"/>
          </a:p>
          <a:p>
            <a:pPr marL="457200" lvl="0" indent="-330200" algn="l" rtl="0">
              <a:spcBef>
                <a:spcPts val="1200"/>
              </a:spcBef>
              <a:spcAft>
                <a:spcPts val="0"/>
              </a:spcAft>
              <a:buSzPts val="1600"/>
              <a:buChar char="●"/>
            </a:pPr>
            <a:r>
              <a:rPr lang="de" sz="1600"/>
              <a:t>Abgleich mit Staaten-Dictionary</a:t>
            </a:r>
            <a:br>
              <a:rPr lang="de" sz="1600"/>
            </a:br>
            <a:r>
              <a:rPr lang="de" sz="1600"/>
              <a:t>→ gespeichert wird: “frankreich” -&gt; Frankreich, “großbritannien” -&gt; Großbritannien</a:t>
            </a:r>
            <a:endParaRPr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2">
                                            <p:txEl>
                                              <p:pRg st="0" end="0"/>
                                            </p:txEl>
                                          </p:spTgt>
                                        </p:tgtEl>
                                        <p:attrNameLst>
                                          <p:attrName>style.visibility</p:attrName>
                                        </p:attrNameLst>
                                      </p:cBhvr>
                                      <p:to>
                                        <p:strVal val="visible"/>
                                      </p:to>
                                    </p:set>
                                    <p:animEffect transition="in" filter="fade">
                                      <p:cBhvr>
                                        <p:cTn id="7" dur="500"/>
                                        <p:tgtEl>
                                          <p:spTgt spid="15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2">
                                            <p:txEl>
                                              <p:pRg st="1" end="1"/>
                                            </p:txEl>
                                          </p:spTgt>
                                        </p:tgtEl>
                                        <p:attrNameLst>
                                          <p:attrName>style.visibility</p:attrName>
                                        </p:attrNameLst>
                                      </p:cBhvr>
                                      <p:to>
                                        <p:strVal val="visible"/>
                                      </p:to>
                                    </p:set>
                                    <p:animEffect transition="in" filter="fade">
                                      <p:cBhvr>
                                        <p:cTn id="12" dur="500"/>
                                        <p:tgtEl>
                                          <p:spTgt spid="15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2">
                                            <p:txEl>
                                              <p:pRg st="2" end="2"/>
                                            </p:txEl>
                                          </p:spTgt>
                                        </p:tgtEl>
                                        <p:attrNameLst>
                                          <p:attrName>style.visibility</p:attrName>
                                        </p:attrNameLst>
                                      </p:cBhvr>
                                      <p:to>
                                        <p:strVal val="visible"/>
                                      </p:to>
                                    </p:set>
                                    <p:animEffect transition="in" filter="fade">
                                      <p:cBhvr>
                                        <p:cTn id="17" dur="500"/>
                                        <p:tgtEl>
                                          <p:spTgt spid="15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52">
                                            <p:txEl>
                                              <p:pRg st="3" end="3"/>
                                            </p:txEl>
                                          </p:spTgt>
                                        </p:tgtEl>
                                        <p:attrNameLst>
                                          <p:attrName>style.visibility</p:attrName>
                                        </p:attrNameLst>
                                      </p:cBhvr>
                                      <p:to>
                                        <p:strVal val="visible"/>
                                      </p:to>
                                    </p:set>
                                    <p:animEffect transition="in" filter="fade">
                                      <p:cBhvr>
                                        <p:cTn id="22" dur="500"/>
                                        <p:tgtEl>
                                          <p:spTgt spid="152">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52">
                                            <p:txEl>
                                              <p:pRg st="4" end="4"/>
                                            </p:txEl>
                                          </p:spTgt>
                                        </p:tgtEl>
                                        <p:attrNameLst>
                                          <p:attrName>style.visibility</p:attrName>
                                        </p:attrNameLst>
                                      </p:cBhvr>
                                      <p:to>
                                        <p:strVal val="visible"/>
                                      </p:to>
                                    </p:set>
                                    <p:animEffect transition="in" filter="fade">
                                      <p:cBhvr>
                                        <p:cTn id="27" dur="500"/>
                                        <p:tgtEl>
                                          <p:spTgt spid="152">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52">
                                            <p:txEl>
                                              <p:pRg st="5" end="5"/>
                                            </p:txEl>
                                          </p:spTgt>
                                        </p:tgtEl>
                                        <p:attrNameLst>
                                          <p:attrName>style.visibility</p:attrName>
                                        </p:attrNameLst>
                                      </p:cBhvr>
                                      <p:to>
                                        <p:strVal val="visible"/>
                                      </p:to>
                                    </p:set>
                                    <p:animEffect transition="in" filter="fade">
                                      <p:cBhvr>
                                        <p:cTn id="32" dur="500"/>
                                        <p:tgtEl>
                                          <p:spTgt spid="152">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52">
                                            <p:txEl>
                                              <p:pRg st="6" end="6"/>
                                            </p:txEl>
                                          </p:spTgt>
                                        </p:tgtEl>
                                        <p:attrNameLst>
                                          <p:attrName>style.visibility</p:attrName>
                                        </p:attrNameLst>
                                      </p:cBhvr>
                                      <p:to>
                                        <p:strVal val="visible"/>
                                      </p:to>
                                    </p:set>
                                    <p:animEffect transition="in" filter="fade">
                                      <p:cBhvr>
                                        <p:cTn id="37" dur="500"/>
                                        <p:tgtEl>
                                          <p:spTgt spid="152">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52">
                                            <p:txEl>
                                              <p:pRg st="7" end="7"/>
                                            </p:txEl>
                                          </p:spTgt>
                                        </p:tgtEl>
                                        <p:attrNameLst>
                                          <p:attrName>style.visibility</p:attrName>
                                        </p:attrNameLst>
                                      </p:cBhvr>
                                      <p:to>
                                        <p:strVal val="visible"/>
                                      </p:to>
                                    </p:set>
                                    <p:animEffect transition="in" filter="fade">
                                      <p:cBhvr>
                                        <p:cTn id="42" dur="500"/>
                                        <p:tgtEl>
                                          <p:spTgt spid="152">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5"/>
          <p:cNvSpPr txBox="1">
            <a:spLocks noGrp="1"/>
          </p:cNvSpPr>
          <p:nvPr>
            <p:ph type="title"/>
          </p:nvPr>
        </p:nvSpPr>
        <p:spPr>
          <a:xfrm>
            <a:off x="311700" y="3377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de"/>
              <a:t>Aufbereitung der Daten</a:t>
            </a:r>
            <a:endParaRPr/>
          </a:p>
          <a:p>
            <a:pPr marL="0" lvl="0" indent="0" algn="l" rtl="0">
              <a:spcBef>
                <a:spcPts val="0"/>
              </a:spcBef>
              <a:spcAft>
                <a:spcPts val="0"/>
              </a:spcAft>
              <a:buNone/>
            </a:pPr>
            <a:endParaRPr/>
          </a:p>
        </p:txBody>
      </p:sp>
      <p:sp>
        <p:nvSpPr>
          <p:cNvPr id="158" name="Google Shape;158;p25"/>
          <p:cNvSpPr txBox="1">
            <a:spLocks noGrp="1"/>
          </p:cNvSpPr>
          <p:nvPr>
            <p:ph type="body" idx="1"/>
          </p:nvPr>
        </p:nvSpPr>
        <p:spPr>
          <a:xfrm>
            <a:off x="311700" y="1005650"/>
            <a:ext cx="8520600" cy="1299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de"/>
              <a:t>2.	Named Entity Recognition mit SpaCy</a:t>
            </a:r>
            <a:endParaRPr/>
          </a:p>
          <a:p>
            <a:pPr marL="457200" lvl="0" indent="-330200" algn="l" rtl="0">
              <a:spcBef>
                <a:spcPts val="1200"/>
              </a:spcBef>
              <a:spcAft>
                <a:spcPts val="0"/>
              </a:spcAft>
              <a:buSzPts val="1600"/>
              <a:buChar char="●"/>
            </a:pPr>
            <a:r>
              <a:rPr lang="de" sz="1600"/>
              <a:t>Erwähnung pro Folge für jeden Monat summieren und an der Anzahl der vorhandenen Folgen pro Monat normalisieren</a:t>
            </a:r>
            <a:endParaRPr sz="1600"/>
          </a:p>
        </p:txBody>
      </p:sp>
      <p:graphicFrame>
        <p:nvGraphicFramePr>
          <p:cNvPr id="159" name="Google Shape;159;p25"/>
          <p:cNvGraphicFramePr/>
          <p:nvPr/>
        </p:nvGraphicFramePr>
        <p:xfrm>
          <a:off x="612400" y="2461150"/>
          <a:ext cx="3000000" cy="3000000"/>
        </p:xfrm>
        <a:graphic>
          <a:graphicData uri="http://schemas.openxmlformats.org/drawingml/2006/table">
            <a:tbl>
              <a:tblPr>
                <a:noFill/>
                <a:tableStyleId>{35BAE493-E380-4C2B-B62C-A94245B7CC8C}</a:tableStyleId>
              </a:tblPr>
              <a:tblGrid>
                <a:gridCol w="1528600">
                  <a:extLst>
                    <a:ext uri="{9D8B030D-6E8A-4147-A177-3AD203B41FA5}">
                      <a16:colId xmlns:a16="http://schemas.microsoft.com/office/drawing/2014/main" val="20000"/>
                    </a:ext>
                  </a:extLst>
                </a:gridCol>
                <a:gridCol w="1026700">
                  <a:extLst>
                    <a:ext uri="{9D8B030D-6E8A-4147-A177-3AD203B41FA5}">
                      <a16:colId xmlns:a16="http://schemas.microsoft.com/office/drawing/2014/main" val="20001"/>
                    </a:ext>
                  </a:extLst>
                </a:gridCol>
                <a:gridCol w="1026700">
                  <a:extLst>
                    <a:ext uri="{9D8B030D-6E8A-4147-A177-3AD203B41FA5}">
                      <a16:colId xmlns:a16="http://schemas.microsoft.com/office/drawing/2014/main" val="20002"/>
                    </a:ext>
                  </a:extLst>
                </a:gridCol>
                <a:gridCol w="1026700">
                  <a:extLst>
                    <a:ext uri="{9D8B030D-6E8A-4147-A177-3AD203B41FA5}">
                      <a16:colId xmlns:a16="http://schemas.microsoft.com/office/drawing/2014/main" val="20003"/>
                    </a:ext>
                  </a:extLst>
                </a:gridCol>
                <a:gridCol w="1026700">
                  <a:extLst>
                    <a:ext uri="{9D8B030D-6E8A-4147-A177-3AD203B41FA5}">
                      <a16:colId xmlns:a16="http://schemas.microsoft.com/office/drawing/2014/main" val="20004"/>
                    </a:ext>
                  </a:extLst>
                </a:gridCol>
                <a:gridCol w="1026700">
                  <a:extLst>
                    <a:ext uri="{9D8B030D-6E8A-4147-A177-3AD203B41FA5}">
                      <a16:colId xmlns:a16="http://schemas.microsoft.com/office/drawing/2014/main" val="20005"/>
                    </a:ext>
                  </a:extLst>
                </a:gridCol>
                <a:gridCol w="1026700">
                  <a:extLst>
                    <a:ext uri="{9D8B030D-6E8A-4147-A177-3AD203B41FA5}">
                      <a16:colId xmlns:a16="http://schemas.microsoft.com/office/drawing/2014/main" val="20006"/>
                    </a:ext>
                  </a:extLst>
                </a:gridCol>
              </a:tblGrid>
              <a:tr h="396200">
                <a:tc>
                  <a:txBody>
                    <a:bodyPr/>
                    <a:lstStyle/>
                    <a:p>
                      <a:pPr marL="0" lvl="0" indent="0" algn="ctr" rtl="0">
                        <a:spcBef>
                          <a:spcPts val="0"/>
                        </a:spcBef>
                        <a:spcAft>
                          <a:spcPts val="0"/>
                        </a:spcAft>
                        <a:buNone/>
                      </a:pP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2014-06</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2014-07</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2014-08</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2021-04</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2021-05</a:t>
                      </a:r>
                      <a:endParaRPr>
                        <a:solidFill>
                          <a:schemeClr val="lt1"/>
                        </a:solidFill>
                      </a:endParaRPr>
                    </a:p>
                  </a:txBody>
                  <a:tcPr marL="91425" marR="91425" marT="91425" marB="91425"/>
                </a:tc>
                <a:extLst>
                  <a:ext uri="{0D108BD9-81ED-4DB2-BD59-A6C34878D82A}">
                    <a16:rowId xmlns:a16="http://schemas.microsoft.com/office/drawing/2014/main" val="10000"/>
                  </a:ext>
                </a:extLst>
              </a:tr>
              <a:tr h="396200">
                <a:tc>
                  <a:txBody>
                    <a:bodyPr/>
                    <a:lstStyle/>
                    <a:p>
                      <a:pPr marL="0" lvl="0" indent="0" algn="ctr" rtl="0">
                        <a:spcBef>
                          <a:spcPts val="0"/>
                        </a:spcBef>
                        <a:spcAft>
                          <a:spcPts val="0"/>
                        </a:spcAft>
                        <a:buNone/>
                      </a:pPr>
                      <a:r>
                        <a:rPr lang="de">
                          <a:solidFill>
                            <a:schemeClr val="lt1"/>
                          </a:solidFill>
                        </a:rPr>
                        <a:t>Belarus</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0.0</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0.0</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0.0</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0.115</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1.133</a:t>
                      </a:r>
                      <a:endParaRPr>
                        <a:solidFill>
                          <a:schemeClr val="lt1"/>
                        </a:solidFill>
                      </a:endParaRPr>
                    </a:p>
                  </a:txBody>
                  <a:tcPr marL="91425" marR="91425" marT="91425" marB="91425"/>
                </a:tc>
                <a:extLst>
                  <a:ext uri="{0D108BD9-81ED-4DB2-BD59-A6C34878D82A}">
                    <a16:rowId xmlns:a16="http://schemas.microsoft.com/office/drawing/2014/main" val="10001"/>
                  </a:ext>
                </a:extLst>
              </a:tr>
              <a:tr h="396200">
                <a:tc>
                  <a:txBody>
                    <a:bodyPr/>
                    <a:lstStyle/>
                    <a:p>
                      <a:pPr marL="0" lvl="0" indent="0" algn="ctr" rtl="0">
                        <a:spcBef>
                          <a:spcPts val="0"/>
                        </a:spcBef>
                        <a:spcAft>
                          <a:spcPts val="0"/>
                        </a:spcAft>
                        <a:buNone/>
                      </a:pPr>
                      <a:r>
                        <a:rPr lang="de">
                          <a:solidFill>
                            <a:schemeClr val="lt1"/>
                          </a:solidFill>
                        </a:rPr>
                        <a:t>Frankreich</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0.666</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0.75</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1.03</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0.385</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0.633</a:t>
                      </a:r>
                      <a:endParaRPr>
                        <a:solidFill>
                          <a:schemeClr val="lt1"/>
                        </a:solidFill>
                      </a:endParaRPr>
                    </a:p>
                  </a:txBody>
                  <a:tcPr marL="91425" marR="91425" marT="91425" marB="91425"/>
                </a:tc>
                <a:extLst>
                  <a:ext uri="{0D108BD9-81ED-4DB2-BD59-A6C34878D82A}">
                    <a16:rowId xmlns:a16="http://schemas.microsoft.com/office/drawing/2014/main" val="10002"/>
                  </a:ext>
                </a:extLst>
              </a:tr>
              <a:tr h="396200">
                <a:tc>
                  <a:txBody>
                    <a:bodyPr/>
                    <a:lstStyle/>
                    <a:p>
                      <a:pPr marL="0" lvl="0" indent="0" algn="ctr" rtl="0">
                        <a:spcBef>
                          <a:spcPts val="0"/>
                        </a:spcBef>
                        <a:spcAft>
                          <a:spcPts val="0"/>
                        </a:spcAft>
                        <a:buNone/>
                      </a:pPr>
                      <a:r>
                        <a:rPr lang="de">
                          <a:solidFill>
                            <a:schemeClr val="lt1"/>
                          </a:solidFill>
                        </a:rPr>
                        <a:t>Ukraine</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2.083</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1.250</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2.928</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0.384</a:t>
                      </a:r>
                      <a:endParaRPr>
                        <a:solidFill>
                          <a:schemeClr val="lt1"/>
                        </a:solidFill>
                      </a:endParaRPr>
                    </a:p>
                  </a:txBody>
                  <a:tcPr marL="91425" marR="91425" marT="91425" marB="91425"/>
                </a:tc>
                <a:tc>
                  <a:txBody>
                    <a:bodyPr/>
                    <a:lstStyle/>
                    <a:p>
                      <a:pPr marL="0" lvl="0" indent="0" algn="ctr" rtl="0">
                        <a:spcBef>
                          <a:spcPts val="0"/>
                        </a:spcBef>
                        <a:spcAft>
                          <a:spcPts val="0"/>
                        </a:spcAft>
                        <a:buNone/>
                      </a:pPr>
                      <a:r>
                        <a:rPr lang="de">
                          <a:solidFill>
                            <a:schemeClr val="lt1"/>
                          </a:solidFill>
                        </a:rPr>
                        <a:t>0.0</a:t>
                      </a:r>
                      <a:endParaRPr>
                        <a:solidFill>
                          <a:schemeClr val="lt1"/>
                        </a:solidFill>
                      </a:endParaRPr>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8">
                                            <p:txEl>
                                              <p:pRg st="0" end="0"/>
                                            </p:txEl>
                                          </p:spTgt>
                                        </p:tgtEl>
                                        <p:attrNameLst>
                                          <p:attrName>style.visibility</p:attrName>
                                        </p:attrNameLst>
                                      </p:cBhvr>
                                      <p:to>
                                        <p:strVal val="visible"/>
                                      </p:to>
                                    </p:set>
                                    <p:animEffect transition="in" filter="fade">
                                      <p:cBhvr>
                                        <p:cTn id="7" dur="500"/>
                                        <p:tgtEl>
                                          <p:spTgt spid="15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58">
                                            <p:txEl>
                                              <p:pRg st="1" end="1"/>
                                            </p:txEl>
                                          </p:spTgt>
                                        </p:tgtEl>
                                        <p:attrNameLst>
                                          <p:attrName>style.visibility</p:attrName>
                                        </p:attrNameLst>
                                      </p:cBhvr>
                                      <p:to>
                                        <p:strVal val="visible"/>
                                      </p:to>
                                    </p:set>
                                    <p:animEffect transition="in" filter="fade">
                                      <p:cBhvr>
                                        <p:cTn id="12" dur="500"/>
                                        <p:tgtEl>
                                          <p:spTgt spid="15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9"/>
                                        </p:tgtEl>
                                        <p:attrNameLst>
                                          <p:attrName>style.visibility</p:attrName>
                                        </p:attrNameLst>
                                      </p:cBhvr>
                                      <p:to>
                                        <p:strVal val="visible"/>
                                      </p:to>
                                    </p:set>
                                    <p:animEffect transition="in" filter="fade">
                                      <p:cBhvr>
                                        <p:cTn id="17" dur="500"/>
                                        <p:tgtEl>
                                          <p:spTgt spid="1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6"/>
          <p:cNvSpPr txBox="1">
            <a:spLocks noGrp="1"/>
          </p:cNvSpPr>
          <p:nvPr>
            <p:ph type="title"/>
          </p:nvPr>
        </p:nvSpPr>
        <p:spPr>
          <a:xfrm>
            <a:off x="311700" y="3377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de"/>
              <a:t>Aufbereitung der Daten</a:t>
            </a:r>
            <a:endParaRPr/>
          </a:p>
          <a:p>
            <a:pPr marL="0" lvl="0" indent="0" algn="l" rtl="0">
              <a:spcBef>
                <a:spcPts val="0"/>
              </a:spcBef>
              <a:spcAft>
                <a:spcPts val="0"/>
              </a:spcAft>
              <a:buNone/>
            </a:pPr>
            <a:endParaRPr/>
          </a:p>
        </p:txBody>
      </p:sp>
      <p:sp>
        <p:nvSpPr>
          <p:cNvPr id="165" name="Google Shape;165;p26"/>
          <p:cNvSpPr txBox="1">
            <a:spLocks noGrp="1"/>
          </p:cNvSpPr>
          <p:nvPr>
            <p:ph type="body" idx="1"/>
          </p:nvPr>
        </p:nvSpPr>
        <p:spPr>
          <a:xfrm>
            <a:off x="311700" y="1005650"/>
            <a:ext cx="8520600" cy="3648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de"/>
              <a:t>3.	Finden der häufigsten Kookkurrenzen</a:t>
            </a:r>
            <a:endParaRPr/>
          </a:p>
          <a:p>
            <a:pPr marL="457200" lvl="0" indent="-330200" algn="l" rtl="0">
              <a:lnSpc>
                <a:spcPct val="115000"/>
              </a:lnSpc>
              <a:spcBef>
                <a:spcPts val="1200"/>
              </a:spcBef>
              <a:spcAft>
                <a:spcPts val="0"/>
              </a:spcAft>
              <a:buSzPts val="1600"/>
              <a:buChar char="●"/>
            </a:pPr>
            <a:r>
              <a:rPr lang="de" sz="1600"/>
              <a:t>Durchsuchen der lemmatisierten und bereinigten Volltexte anhand des Staaten-Dictionaries</a:t>
            </a:r>
            <a:endParaRPr sz="1600"/>
          </a:p>
          <a:p>
            <a:pPr marL="457200" lvl="0" indent="-330200" algn="l" rtl="0">
              <a:lnSpc>
                <a:spcPct val="115000"/>
              </a:lnSpc>
              <a:spcBef>
                <a:spcPts val="0"/>
              </a:spcBef>
              <a:spcAft>
                <a:spcPts val="0"/>
              </a:spcAft>
              <a:buSzPts val="1600"/>
              <a:buChar char="●"/>
            </a:pPr>
            <a:r>
              <a:rPr lang="de" sz="1600"/>
              <a:t>Speichern und zählen aller Tokens im Fenster -3 bis +7 </a:t>
            </a:r>
            <a:endParaRPr sz="1600"/>
          </a:p>
          <a:p>
            <a:pPr marL="457200" lvl="0" indent="-330200" algn="l" rtl="0">
              <a:lnSpc>
                <a:spcPct val="115000"/>
              </a:lnSpc>
              <a:spcBef>
                <a:spcPts val="0"/>
              </a:spcBef>
              <a:spcAft>
                <a:spcPts val="0"/>
              </a:spcAft>
              <a:buSzPts val="1600"/>
              <a:buChar char="●"/>
            </a:pPr>
            <a:r>
              <a:rPr lang="de" sz="1600"/>
              <a:t>Anpassung der Suche für Staatennamen mit mehreren Tokens (“Vereinigte Staaten von Amerika” -&gt; “vereinigt”, “staat”, “amerika”)</a:t>
            </a:r>
            <a:endParaRPr sz="1600"/>
          </a:p>
          <a:p>
            <a:pPr marL="457200" lvl="0" indent="-330200" algn="l" rtl="0">
              <a:lnSpc>
                <a:spcPct val="115000"/>
              </a:lnSpc>
              <a:spcBef>
                <a:spcPts val="0"/>
              </a:spcBef>
              <a:spcAft>
                <a:spcPts val="0"/>
              </a:spcAft>
              <a:buSzPts val="1600"/>
              <a:buChar char="●"/>
            </a:pPr>
            <a:r>
              <a:rPr lang="de" sz="1600"/>
              <a:t>Beispiel Top 10 Kookkurrenzen für Belarus im Mai 2021:</a:t>
            </a:r>
            <a:endParaRPr sz="1600"/>
          </a:p>
          <a:p>
            <a:pPr marL="0" lvl="0" indent="0" algn="l" rtl="0">
              <a:spcBef>
                <a:spcPts val="1200"/>
              </a:spcBef>
              <a:spcAft>
                <a:spcPts val="0"/>
              </a:spcAft>
              <a:buNone/>
            </a:pPr>
            <a:r>
              <a:rPr lang="de" sz="1600"/>
              <a:t>	['eu', 10], ['luftraum', 8], ['sanktion', 8], ['landung', 7], ['minsk', 7], ['lukaschenko', 7], </a:t>
            </a:r>
            <a:br>
              <a:rPr lang="de" sz="1600"/>
            </a:br>
            <a:r>
              <a:rPr lang="de" sz="1600"/>
              <a:t>	['litauen', 6], ['erzwungen', 5],  ['protasewitsch', 5],  ['außenminister', 5]</a:t>
            </a:r>
            <a:endParaRPr sz="1600"/>
          </a:p>
          <a:p>
            <a:pPr marL="457200" lvl="0" indent="0" algn="l" rtl="0">
              <a:spcBef>
                <a:spcPts val="1200"/>
              </a:spcBef>
              <a:spcAft>
                <a:spcPts val="1200"/>
              </a:spcAft>
              <a:buNone/>
            </a:pPr>
            <a:endParaRPr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5">
                                            <p:txEl>
                                              <p:pRg st="0" end="0"/>
                                            </p:txEl>
                                          </p:spTgt>
                                        </p:tgtEl>
                                        <p:attrNameLst>
                                          <p:attrName>style.visibility</p:attrName>
                                        </p:attrNameLst>
                                      </p:cBhvr>
                                      <p:to>
                                        <p:strVal val="visible"/>
                                      </p:to>
                                    </p:set>
                                    <p:animEffect transition="in" filter="fade">
                                      <p:cBhvr>
                                        <p:cTn id="7" dur="500"/>
                                        <p:tgtEl>
                                          <p:spTgt spid="16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5">
                                            <p:txEl>
                                              <p:pRg st="1" end="1"/>
                                            </p:txEl>
                                          </p:spTgt>
                                        </p:tgtEl>
                                        <p:attrNameLst>
                                          <p:attrName>style.visibility</p:attrName>
                                        </p:attrNameLst>
                                      </p:cBhvr>
                                      <p:to>
                                        <p:strVal val="visible"/>
                                      </p:to>
                                    </p:set>
                                    <p:animEffect transition="in" filter="fade">
                                      <p:cBhvr>
                                        <p:cTn id="12" dur="500"/>
                                        <p:tgtEl>
                                          <p:spTgt spid="16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5">
                                            <p:txEl>
                                              <p:pRg st="2" end="2"/>
                                            </p:txEl>
                                          </p:spTgt>
                                        </p:tgtEl>
                                        <p:attrNameLst>
                                          <p:attrName>style.visibility</p:attrName>
                                        </p:attrNameLst>
                                      </p:cBhvr>
                                      <p:to>
                                        <p:strVal val="visible"/>
                                      </p:to>
                                    </p:set>
                                    <p:animEffect transition="in" filter="fade">
                                      <p:cBhvr>
                                        <p:cTn id="17" dur="500"/>
                                        <p:tgtEl>
                                          <p:spTgt spid="165">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65">
                                            <p:txEl>
                                              <p:pRg st="3" end="3"/>
                                            </p:txEl>
                                          </p:spTgt>
                                        </p:tgtEl>
                                        <p:attrNameLst>
                                          <p:attrName>style.visibility</p:attrName>
                                        </p:attrNameLst>
                                      </p:cBhvr>
                                      <p:to>
                                        <p:strVal val="visible"/>
                                      </p:to>
                                    </p:set>
                                    <p:animEffect transition="in" filter="fade">
                                      <p:cBhvr>
                                        <p:cTn id="22" dur="500"/>
                                        <p:tgtEl>
                                          <p:spTgt spid="165">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65">
                                            <p:txEl>
                                              <p:pRg st="4" end="4"/>
                                            </p:txEl>
                                          </p:spTgt>
                                        </p:tgtEl>
                                        <p:attrNameLst>
                                          <p:attrName>style.visibility</p:attrName>
                                        </p:attrNameLst>
                                      </p:cBhvr>
                                      <p:to>
                                        <p:strVal val="visible"/>
                                      </p:to>
                                    </p:set>
                                    <p:animEffect transition="in" filter="fade">
                                      <p:cBhvr>
                                        <p:cTn id="27" dur="500"/>
                                        <p:tgtEl>
                                          <p:spTgt spid="165">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65">
                                            <p:txEl>
                                              <p:pRg st="5" end="5"/>
                                            </p:txEl>
                                          </p:spTgt>
                                        </p:tgtEl>
                                        <p:attrNameLst>
                                          <p:attrName>style.visibility</p:attrName>
                                        </p:attrNameLst>
                                      </p:cBhvr>
                                      <p:to>
                                        <p:strVal val="visible"/>
                                      </p:to>
                                    </p:set>
                                    <p:animEffect transition="in" filter="fade">
                                      <p:cBhvr>
                                        <p:cTn id="32" dur="500"/>
                                        <p:tgtEl>
                                          <p:spTgt spid="165">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65">
                                            <p:txEl>
                                              <p:pRg st="6" end="6"/>
                                            </p:txEl>
                                          </p:spTgt>
                                        </p:tgtEl>
                                        <p:attrNameLst>
                                          <p:attrName>style.visibility</p:attrName>
                                        </p:attrNameLst>
                                      </p:cBhvr>
                                      <p:to>
                                        <p:strVal val="visible"/>
                                      </p:to>
                                    </p:set>
                                    <p:animEffect transition="in" filter="fade">
                                      <p:cBhvr>
                                        <p:cTn id="37" dur="500"/>
                                        <p:tgtEl>
                                          <p:spTgt spid="165">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7"/>
          <p:cNvSpPr txBox="1">
            <a:spLocks noGrp="1"/>
          </p:cNvSpPr>
          <p:nvPr>
            <p:ph type="title"/>
          </p:nvPr>
        </p:nvSpPr>
        <p:spPr>
          <a:xfrm>
            <a:off x="311700" y="3377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de"/>
              <a:t>Aufbereitung der Daten</a:t>
            </a:r>
            <a:endParaRPr/>
          </a:p>
          <a:p>
            <a:pPr marL="0" lvl="0" indent="0" algn="l" rtl="0">
              <a:spcBef>
                <a:spcPts val="0"/>
              </a:spcBef>
              <a:spcAft>
                <a:spcPts val="0"/>
              </a:spcAft>
              <a:buNone/>
            </a:pPr>
            <a:endParaRPr/>
          </a:p>
        </p:txBody>
      </p:sp>
      <p:sp>
        <p:nvSpPr>
          <p:cNvPr id="171" name="Google Shape;171;p27"/>
          <p:cNvSpPr txBox="1">
            <a:spLocks noGrp="1"/>
          </p:cNvSpPr>
          <p:nvPr>
            <p:ph type="body" idx="1"/>
          </p:nvPr>
        </p:nvSpPr>
        <p:spPr>
          <a:xfrm>
            <a:off x="311700" y="1005650"/>
            <a:ext cx="8520600" cy="3648000"/>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de"/>
              <a:t>4.	Mit GeoJson verknüpfen und für JavaScript exportieren</a:t>
            </a:r>
            <a:endParaRPr/>
          </a:p>
          <a:p>
            <a:pPr marL="457200" lvl="0" indent="0" algn="l" rtl="0">
              <a:spcBef>
                <a:spcPts val="1200"/>
              </a:spcBef>
              <a:spcAft>
                <a:spcPts val="1200"/>
              </a:spcAft>
              <a:buNone/>
            </a:pPr>
            <a:r>
              <a:rPr lang="de" sz="1600"/>
              <a:t>{</a:t>
            </a:r>
            <a:br>
              <a:rPr lang="de" sz="1600"/>
            </a:br>
            <a:r>
              <a:rPr lang="de" sz="1600"/>
              <a:t>  …{</a:t>
            </a:r>
            <a:br>
              <a:rPr lang="de" sz="1600"/>
            </a:br>
            <a:r>
              <a:rPr lang="de" sz="1600"/>
              <a:t>	state_id: “Egypt”,</a:t>
            </a:r>
            <a:br>
              <a:rPr lang="de" sz="1600"/>
            </a:br>
            <a:r>
              <a:rPr lang="de" sz="1600"/>
              <a:t>	state_name: “Ägypten”,</a:t>
            </a:r>
            <a:br>
              <a:rPr lang="de" sz="1600"/>
            </a:br>
            <a:r>
              <a:rPr lang="de" sz="1600"/>
              <a:t>	count: 0.14,</a:t>
            </a:r>
            <a:br>
              <a:rPr lang="de" sz="1600"/>
            </a:br>
            <a:r>
              <a:rPr lang="de" sz="1600"/>
              <a:t>	coocc: [(“israel”, 31), (“al-sisi”, 28), (“land”, 26), (“präsident”, 24), …],</a:t>
            </a:r>
            <a:br>
              <a:rPr lang="de" sz="1600"/>
            </a:br>
            <a:r>
              <a:rPr lang="de" sz="1600"/>
              <a:t>	count1: 0.12,</a:t>
            </a:r>
            <a:br>
              <a:rPr lang="de" sz="1600"/>
            </a:br>
            <a:r>
              <a:rPr lang="de" sz="1600"/>
              <a:t>	coocc1: [(“sisi”, 2), (“amt”, 2), (“kairo”, 2), (“reus”, 1), …],</a:t>
            </a:r>
            <a:br>
              <a:rPr lang="de" sz="1600"/>
            </a:br>
            <a:r>
              <a:rPr lang="de" sz="1600"/>
              <a:t>	…</a:t>
            </a:r>
            <a:br>
              <a:rPr lang="de" sz="1600"/>
            </a:br>
            <a:r>
              <a:rPr lang="de" sz="1600"/>
              <a:t>     }...</a:t>
            </a:r>
            <a:br>
              <a:rPr lang="de" sz="1600"/>
            </a:br>
            <a:r>
              <a:rPr lang="de" sz="1600"/>
              <a:t>}</a:t>
            </a:r>
            <a:endParaRPr sz="16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1">
                                            <p:txEl>
                                              <p:pRg st="0" end="0"/>
                                            </p:txEl>
                                          </p:spTgt>
                                        </p:tgtEl>
                                        <p:attrNameLst>
                                          <p:attrName>style.visibility</p:attrName>
                                        </p:attrNameLst>
                                      </p:cBhvr>
                                      <p:to>
                                        <p:strVal val="visible"/>
                                      </p:to>
                                    </p:set>
                                    <p:animEffect transition="in" filter="fade">
                                      <p:cBhvr>
                                        <p:cTn id="7" dur="500"/>
                                        <p:tgtEl>
                                          <p:spTgt spid="171">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1">
                                            <p:txEl>
                                              <p:pRg st="1" end="1"/>
                                            </p:txEl>
                                          </p:spTgt>
                                        </p:tgtEl>
                                        <p:attrNameLst>
                                          <p:attrName>style.visibility</p:attrName>
                                        </p:attrNameLst>
                                      </p:cBhvr>
                                      <p:to>
                                        <p:strVal val="visible"/>
                                      </p:to>
                                    </p:set>
                                    <p:animEffect transition="in" filter="fade">
                                      <p:cBhvr>
                                        <p:cTn id="12" dur="500"/>
                                        <p:tgtEl>
                                          <p:spTgt spid="17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6B2CCED-FC52-437A-96C2-96F8EAF15B07}"/>
              </a:ext>
            </a:extLst>
          </p:cNvPr>
          <p:cNvSpPr>
            <a:spLocks noGrp="1"/>
          </p:cNvSpPr>
          <p:nvPr>
            <p:ph type="title"/>
          </p:nvPr>
        </p:nvSpPr>
        <p:spPr/>
        <p:txBody>
          <a:bodyPr>
            <a:normAutofit fontScale="90000"/>
          </a:bodyPr>
          <a:lstStyle/>
          <a:p>
            <a:endParaRPr lang="de-DE"/>
          </a:p>
        </p:txBody>
      </p:sp>
      <p:sp>
        <p:nvSpPr>
          <p:cNvPr id="3" name="Textplatzhalter 2">
            <a:extLst>
              <a:ext uri="{FF2B5EF4-FFF2-40B4-BE49-F238E27FC236}">
                <a16:creationId xmlns:a16="http://schemas.microsoft.com/office/drawing/2014/main" id="{0B107A59-6A33-4AB4-93E7-20DA33206F11}"/>
              </a:ext>
            </a:extLst>
          </p:cNvPr>
          <p:cNvSpPr>
            <a:spLocks noGrp="1"/>
          </p:cNvSpPr>
          <p:nvPr>
            <p:ph type="body" idx="1"/>
          </p:nvPr>
        </p:nvSpPr>
        <p:spPr/>
        <p:txBody>
          <a:bodyPr/>
          <a:lstStyle/>
          <a:p>
            <a:endParaRPr lang="de-DE"/>
          </a:p>
        </p:txBody>
      </p:sp>
      <p:pic>
        <p:nvPicPr>
          <p:cNvPr id="4" name="2021-07-18 21-34-18">
            <a:hlinkClick r:id="" action="ppaction://media"/>
            <a:extLst>
              <a:ext uri="{FF2B5EF4-FFF2-40B4-BE49-F238E27FC236}">
                <a16:creationId xmlns:a16="http://schemas.microsoft.com/office/drawing/2014/main" id="{2D66C1E7-092C-4E7E-9319-02CB1DA46A1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22322239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901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8"/>
          <p:cNvSpPr txBox="1">
            <a:spLocks noGrp="1"/>
          </p:cNvSpPr>
          <p:nvPr>
            <p:ph type="title"/>
          </p:nvPr>
        </p:nvSpPr>
        <p:spPr>
          <a:xfrm>
            <a:off x="311700" y="3377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de"/>
              <a:t>Visualisierung</a:t>
            </a:r>
            <a:endParaRPr/>
          </a:p>
          <a:p>
            <a:pPr marL="0" lvl="0" indent="0" algn="l" rtl="0">
              <a:spcBef>
                <a:spcPts val="0"/>
              </a:spcBef>
              <a:spcAft>
                <a:spcPts val="0"/>
              </a:spcAft>
              <a:buNone/>
            </a:pPr>
            <a:endParaRPr/>
          </a:p>
        </p:txBody>
      </p:sp>
      <p:sp>
        <p:nvSpPr>
          <p:cNvPr id="177" name="Google Shape;177;p28"/>
          <p:cNvSpPr txBox="1">
            <a:spLocks noGrp="1"/>
          </p:cNvSpPr>
          <p:nvPr>
            <p:ph type="body" idx="1"/>
          </p:nvPr>
        </p:nvSpPr>
        <p:spPr>
          <a:xfrm>
            <a:off x="311700" y="1005650"/>
            <a:ext cx="8520600" cy="36480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de"/>
              <a:t>Choropleth-Weltkarte</a:t>
            </a:r>
            <a:endParaRPr/>
          </a:p>
          <a:p>
            <a:pPr marL="914400" lvl="1" indent="-317500" algn="l" rtl="0">
              <a:spcBef>
                <a:spcPts val="0"/>
              </a:spcBef>
              <a:spcAft>
                <a:spcPts val="0"/>
              </a:spcAft>
              <a:buSzPts val="1400"/>
              <a:buChar char="○"/>
            </a:pPr>
            <a:r>
              <a:rPr lang="de"/>
              <a:t>Polygonale Unterteilung durch Koordinaten aus GeoJson-Datei</a:t>
            </a:r>
            <a:endParaRPr/>
          </a:p>
          <a:p>
            <a:pPr marL="914400" lvl="1" indent="-317500" algn="l" rtl="0">
              <a:spcBef>
                <a:spcPts val="0"/>
              </a:spcBef>
              <a:spcAft>
                <a:spcPts val="0"/>
              </a:spcAft>
              <a:buSzPts val="1400"/>
              <a:buChar char="○"/>
            </a:pPr>
            <a:r>
              <a:rPr lang="de"/>
              <a:t>Zählen der Erwähnung für jede Fläche (d.h. Staat)</a:t>
            </a:r>
            <a:endParaRPr/>
          </a:p>
          <a:p>
            <a:pPr marL="914400" lvl="1" indent="-317500" algn="l" rtl="0">
              <a:spcBef>
                <a:spcPts val="0"/>
              </a:spcBef>
              <a:spcAft>
                <a:spcPts val="0"/>
              </a:spcAft>
              <a:buSzPts val="1400"/>
              <a:buChar char="○"/>
            </a:pPr>
            <a:r>
              <a:rPr lang="de"/>
              <a:t>Farbe als wichtigster Kanal</a:t>
            </a:r>
            <a:endParaRPr/>
          </a:p>
          <a:p>
            <a:pPr marL="914400" lvl="1" indent="-317500" algn="l" rtl="0">
              <a:spcBef>
                <a:spcPts val="0"/>
              </a:spcBef>
              <a:spcAft>
                <a:spcPts val="0"/>
              </a:spcAft>
              <a:buSzPts val="1400"/>
              <a:buChar char="○"/>
            </a:pPr>
            <a:r>
              <a:rPr lang="de"/>
              <a:t>Legende für Farbskala</a:t>
            </a:r>
            <a:endParaRPr/>
          </a:p>
          <a:p>
            <a:pPr marL="457200" lvl="0" indent="-342900" algn="l" rtl="0">
              <a:spcBef>
                <a:spcPts val="0"/>
              </a:spcBef>
              <a:spcAft>
                <a:spcPts val="0"/>
              </a:spcAft>
              <a:buSzPts val="1800"/>
              <a:buChar char="●"/>
            </a:pPr>
            <a:r>
              <a:rPr lang="de"/>
              <a:t>interaktives Pop-up für Kookkurrenzen </a:t>
            </a:r>
            <a:endParaRPr/>
          </a:p>
          <a:p>
            <a:pPr marL="457200" lvl="0" indent="-342900" algn="l" rtl="0">
              <a:spcBef>
                <a:spcPts val="0"/>
              </a:spcBef>
              <a:spcAft>
                <a:spcPts val="0"/>
              </a:spcAft>
              <a:buSzPts val="1800"/>
              <a:buChar char="●"/>
            </a:pPr>
            <a:r>
              <a:rPr lang="de"/>
              <a:t>Time-Slider</a:t>
            </a:r>
            <a:endParaRPr/>
          </a:p>
          <a:p>
            <a:pPr marL="914400" lvl="1" indent="-317500" algn="l" rtl="0">
              <a:spcBef>
                <a:spcPts val="0"/>
              </a:spcBef>
              <a:spcAft>
                <a:spcPts val="0"/>
              </a:spcAft>
              <a:buSzPts val="1400"/>
              <a:buChar char="○"/>
            </a:pPr>
            <a:r>
              <a:rPr lang="de"/>
              <a:t>für übersichtliche Darstellung der Veränderung für alle Staaten</a:t>
            </a:r>
            <a:endParaRPr/>
          </a:p>
          <a:p>
            <a:pPr marL="914400" lvl="1" indent="-317500" algn="l" rtl="0">
              <a:spcBef>
                <a:spcPts val="0"/>
              </a:spcBef>
              <a:spcAft>
                <a:spcPts val="0"/>
              </a:spcAft>
              <a:buSzPts val="1400"/>
              <a:buChar char="○"/>
            </a:pPr>
            <a:r>
              <a:rPr lang="de"/>
              <a:t>Interaktivität durch Auswahl des Zeitraums über Schieberegler</a:t>
            </a:r>
            <a:endParaRPr/>
          </a:p>
          <a:p>
            <a:pPr marL="457200" lvl="0" indent="-342900" algn="l" rtl="0">
              <a:spcBef>
                <a:spcPts val="0"/>
              </a:spcBef>
              <a:spcAft>
                <a:spcPts val="0"/>
              </a:spcAft>
              <a:buSzPts val="1800"/>
              <a:buChar char="●"/>
            </a:pPr>
            <a:r>
              <a:rPr lang="de"/>
              <a:t>Linienplot </a:t>
            </a:r>
            <a:endParaRPr/>
          </a:p>
          <a:p>
            <a:pPr marL="914400" lvl="1" indent="-317500" algn="l" rtl="0">
              <a:spcBef>
                <a:spcPts val="0"/>
              </a:spcBef>
              <a:spcAft>
                <a:spcPts val="0"/>
              </a:spcAft>
              <a:buSzPts val="1400"/>
              <a:buChar char="○"/>
            </a:pPr>
            <a:r>
              <a:rPr lang="de"/>
              <a:t>für übersichtliche Darstellung der Veränderung auf Staatsebene</a:t>
            </a:r>
            <a:endParaRPr/>
          </a:p>
          <a:p>
            <a:pPr marL="914400" lvl="1" indent="-317500" algn="l" rtl="0">
              <a:spcBef>
                <a:spcPts val="0"/>
              </a:spcBef>
              <a:spcAft>
                <a:spcPts val="0"/>
              </a:spcAft>
              <a:buSzPts val="1400"/>
              <a:buChar char="○"/>
            </a:pPr>
            <a:r>
              <a:rPr lang="de"/>
              <a:t>Interaktivität durch Auswahl des Zeitraums durch Klick in Linienplot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7">
                                            <p:txEl>
                                              <p:pRg st="0" end="0"/>
                                            </p:txEl>
                                          </p:spTgt>
                                        </p:tgtEl>
                                        <p:attrNameLst>
                                          <p:attrName>style.visibility</p:attrName>
                                        </p:attrNameLst>
                                      </p:cBhvr>
                                      <p:to>
                                        <p:strVal val="visible"/>
                                      </p:to>
                                    </p:set>
                                    <p:animEffect transition="in" filter="fade">
                                      <p:cBhvr>
                                        <p:cTn id="7" dur="500"/>
                                        <p:tgtEl>
                                          <p:spTgt spid="17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77">
                                            <p:txEl>
                                              <p:pRg st="1" end="1"/>
                                            </p:txEl>
                                          </p:spTgt>
                                        </p:tgtEl>
                                        <p:attrNameLst>
                                          <p:attrName>style.visibility</p:attrName>
                                        </p:attrNameLst>
                                      </p:cBhvr>
                                      <p:to>
                                        <p:strVal val="visible"/>
                                      </p:to>
                                    </p:set>
                                    <p:animEffect transition="in" filter="fade">
                                      <p:cBhvr>
                                        <p:cTn id="12" dur="500"/>
                                        <p:tgtEl>
                                          <p:spTgt spid="17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7">
                                            <p:txEl>
                                              <p:pRg st="2" end="2"/>
                                            </p:txEl>
                                          </p:spTgt>
                                        </p:tgtEl>
                                        <p:attrNameLst>
                                          <p:attrName>style.visibility</p:attrName>
                                        </p:attrNameLst>
                                      </p:cBhvr>
                                      <p:to>
                                        <p:strVal val="visible"/>
                                      </p:to>
                                    </p:set>
                                    <p:animEffect transition="in" filter="fade">
                                      <p:cBhvr>
                                        <p:cTn id="17" dur="500"/>
                                        <p:tgtEl>
                                          <p:spTgt spid="17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77">
                                            <p:txEl>
                                              <p:pRg st="3" end="3"/>
                                            </p:txEl>
                                          </p:spTgt>
                                        </p:tgtEl>
                                        <p:attrNameLst>
                                          <p:attrName>style.visibility</p:attrName>
                                        </p:attrNameLst>
                                      </p:cBhvr>
                                      <p:to>
                                        <p:strVal val="visible"/>
                                      </p:to>
                                    </p:set>
                                    <p:animEffect transition="in" filter="fade">
                                      <p:cBhvr>
                                        <p:cTn id="22" dur="500"/>
                                        <p:tgtEl>
                                          <p:spTgt spid="17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77">
                                            <p:txEl>
                                              <p:pRg st="4" end="4"/>
                                            </p:txEl>
                                          </p:spTgt>
                                        </p:tgtEl>
                                        <p:attrNameLst>
                                          <p:attrName>style.visibility</p:attrName>
                                        </p:attrNameLst>
                                      </p:cBhvr>
                                      <p:to>
                                        <p:strVal val="visible"/>
                                      </p:to>
                                    </p:set>
                                    <p:animEffect transition="in" filter="fade">
                                      <p:cBhvr>
                                        <p:cTn id="27" dur="500"/>
                                        <p:tgtEl>
                                          <p:spTgt spid="17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77">
                                            <p:txEl>
                                              <p:pRg st="5" end="5"/>
                                            </p:txEl>
                                          </p:spTgt>
                                        </p:tgtEl>
                                        <p:attrNameLst>
                                          <p:attrName>style.visibility</p:attrName>
                                        </p:attrNameLst>
                                      </p:cBhvr>
                                      <p:to>
                                        <p:strVal val="visible"/>
                                      </p:to>
                                    </p:set>
                                    <p:animEffect transition="in" filter="fade">
                                      <p:cBhvr>
                                        <p:cTn id="32" dur="500"/>
                                        <p:tgtEl>
                                          <p:spTgt spid="17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77">
                                            <p:txEl>
                                              <p:pRg st="6" end="6"/>
                                            </p:txEl>
                                          </p:spTgt>
                                        </p:tgtEl>
                                        <p:attrNameLst>
                                          <p:attrName>style.visibility</p:attrName>
                                        </p:attrNameLst>
                                      </p:cBhvr>
                                      <p:to>
                                        <p:strVal val="visible"/>
                                      </p:to>
                                    </p:set>
                                    <p:animEffect transition="in" filter="fade">
                                      <p:cBhvr>
                                        <p:cTn id="37" dur="500"/>
                                        <p:tgtEl>
                                          <p:spTgt spid="177">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77">
                                            <p:txEl>
                                              <p:pRg st="7" end="7"/>
                                            </p:txEl>
                                          </p:spTgt>
                                        </p:tgtEl>
                                        <p:attrNameLst>
                                          <p:attrName>style.visibility</p:attrName>
                                        </p:attrNameLst>
                                      </p:cBhvr>
                                      <p:to>
                                        <p:strVal val="visible"/>
                                      </p:to>
                                    </p:set>
                                    <p:animEffect transition="in" filter="fade">
                                      <p:cBhvr>
                                        <p:cTn id="42" dur="500"/>
                                        <p:tgtEl>
                                          <p:spTgt spid="177">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77">
                                            <p:txEl>
                                              <p:pRg st="8" end="8"/>
                                            </p:txEl>
                                          </p:spTgt>
                                        </p:tgtEl>
                                        <p:attrNameLst>
                                          <p:attrName>style.visibility</p:attrName>
                                        </p:attrNameLst>
                                      </p:cBhvr>
                                      <p:to>
                                        <p:strVal val="visible"/>
                                      </p:to>
                                    </p:set>
                                    <p:animEffect transition="in" filter="fade">
                                      <p:cBhvr>
                                        <p:cTn id="47" dur="500"/>
                                        <p:tgtEl>
                                          <p:spTgt spid="177">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77">
                                            <p:txEl>
                                              <p:pRg st="9" end="9"/>
                                            </p:txEl>
                                          </p:spTgt>
                                        </p:tgtEl>
                                        <p:attrNameLst>
                                          <p:attrName>style.visibility</p:attrName>
                                        </p:attrNameLst>
                                      </p:cBhvr>
                                      <p:to>
                                        <p:strVal val="visible"/>
                                      </p:to>
                                    </p:set>
                                    <p:animEffect transition="in" filter="fade">
                                      <p:cBhvr>
                                        <p:cTn id="52" dur="500"/>
                                        <p:tgtEl>
                                          <p:spTgt spid="177">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77">
                                            <p:txEl>
                                              <p:pRg st="10" end="10"/>
                                            </p:txEl>
                                          </p:spTgt>
                                        </p:tgtEl>
                                        <p:attrNameLst>
                                          <p:attrName>style.visibility</p:attrName>
                                        </p:attrNameLst>
                                      </p:cBhvr>
                                      <p:to>
                                        <p:strVal val="visible"/>
                                      </p:to>
                                    </p:set>
                                    <p:animEffect transition="in" filter="fade">
                                      <p:cBhvr>
                                        <p:cTn id="57" dur="500"/>
                                        <p:tgtEl>
                                          <p:spTgt spid="177">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77">
                                            <p:txEl>
                                              <p:pRg st="11" end="11"/>
                                            </p:txEl>
                                          </p:spTgt>
                                        </p:tgtEl>
                                        <p:attrNameLst>
                                          <p:attrName>style.visibility</p:attrName>
                                        </p:attrNameLst>
                                      </p:cBhvr>
                                      <p:to>
                                        <p:strVal val="visible"/>
                                      </p:to>
                                    </p:set>
                                    <p:animEffect transition="in" filter="fade">
                                      <p:cBhvr>
                                        <p:cTn id="62" dur="500"/>
                                        <p:tgtEl>
                                          <p:spTgt spid="177">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9"/>
          <p:cNvSpPr txBox="1">
            <a:spLocks noGrp="1"/>
          </p:cNvSpPr>
          <p:nvPr>
            <p:ph type="title"/>
          </p:nvPr>
        </p:nvSpPr>
        <p:spPr>
          <a:xfrm>
            <a:off x="311700" y="3377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de"/>
              <a:t>Umsetzung der Visualisierung</a:t>
            </a:r>
            <a:endParaRPr/>
          </a:p>
          <a:p>
            <a:pPr marL="0" lvl="0" indent="0" algn="l" rtl="0">
              <a:spcBef>
                <a:spcPts val="0"/>
              </a:spcBef>
              <a:spcAft>
                <a:spcPts val="0"/>
              </a:spcAft>
              <a:buNone/>
            </a:pPr>
            <a:endParaRPr/>
          </a:p>
        </p:txBody>
      </p:sp>
      <p:sp>
        <p:nvSpPr>
          <p:cNvPr id="183" name="Google Shape;183;p29"/>
          <p:cNvSpPr txBox="1">
            <a:spLocks noGrp="1"/>
          </p:cNvSpPr>
          <p:nvPr>
            <p:ph type="body" idx="1"/>
          </p:nvPr>
        </p:nvSpPr>
        <p:spPr>
          <a:xfrm>
            <a:off x="311700" y="1005650"/>
            <a:ext cx="8520600" cy="3648000"/>
          </a:xfrm>
          <a:prstGeom prst="rect">
            <a:avLst/>
          </a:prstGeom>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SzPts val="1800"/>
              <a:buChar char="●"/>
            </a:pPr>
            <a:r>
              <a:rPr lang="de"/>
              <a:t>Vue-Framework</a:t>
            </a:r>
            <a:endParaRPr/>
          </a:p>
          <a:p>
            <a:pPr marL="457200" lvl="0" indent="-342900" algn="l" rtl="0">
              <a:lnSpc>
                <a:spcPct val="115000"/>
              </a:lnSpc>
              <a:spcBef>
                <a:spcPts val="0"/>
              </a:spcBef>
              <a:spcAft>
                <a:spcPts val="0"/>
              </a:spcAft>
              <a:buSzPts val="1800"/>
              <a:buChar char="●"/>
            </a:pPr>
            <a:r>
              <a:rPr lang="de"/>
              <a:t>Leaflet-Implementation für Vue </a:t>
            </a:r>
            <a:br>
              <a:rPr lang="de"/>
            </a:br>
            <a:r>
              <a:rPr lang="de"/>
              <a:t>(</a:t>
            </a:r>
            <a:r>
              <a:rPr lang="de" u="sng">
                <a:solidFill>
                  <a:schemeClr val="accent5"/>
                </a:solidFill>
                <a:hlinkClick r:id="rId3">
                  <a:extLst>
                    <a:ext uri="{A12FA001-AC4F-418D-AE19-62706E023703}">
                      <ahyp:hlinkClr xmlns:ahyp="http://schemas.microsoft.com/office/drawing/2018/hyperlinkcolor" val="tx"/>
                    </a:ext>
                  </a:extLst>
                </a:hlinkClick>
              </a:rPr>
              <a:t>https://vue2-leaflet.netlify.app/</a:t>
            </a:r>
            <a:r>
              <a:rPr lang="de"/>
              <a:t>)</a:t>
            </a:r>
            <a:endParaRPr/>
          </a:p>
          <a:p>
            <a:pPr marL="457200" lvl="0" indent="-342900" algn="l" rtl="0">
              <a:lnSpc>
                <a:spcPct val="115000"/>
              </a:lnSpc>
              <a:spcBef>
                <a:spcPts val="0"/>
              </a:spcBef>
              <a:spcAft>
                <a:spcPts val="0"/>
              </a:spcAft>
              <a:buSzPts val="1800"/>
              <a:buChar char="●"/>
            </a:pPr>
            <a:r>
              <a:rPr lang="de"/>
              <a:t>Vorlage: Github-Repository Vue-Choropleth (</a:t>
            </a:r>
            <a:r>
              <a:rPr lang="de" u="sng">
                <a:solidFill>
                  <a:schemeClr val="accent5"/>
                </a:solidFill>
                <a:hlinkClick r:id="rId4">
                  <a:extLst>
                    <a:ext uri="{A12FA001-AC4F-418D-AE19-62706E023703}">
                      <ahyp:hlinkClr xmlns:ahyp="http://schemas.microsoft.com/office/drawing/2018/hyperlinkcolor" val="tx"/>
                    </a:ext>
                  </a:extLst>
                </a:hlinkClick>
              </a:rPr>
              <a:t>https://github.com/voluntadpear/vue-choropleth</a:t>
            </a:r>
            <a:r>
              <a:rPr lang="de"/>
              <a:t>) </a:t>
            </a:r>
            <a:endParaRPr/>
          </a:p>
          <a:p>
            <a:pPr marL="457200" lvl="0" indent="-342900" algn="l" rtl="0">
              <a:lnSpc>
                <a:spcPct val="115000"/>
              </a:lnSpc>
              <a:spcBef>
                <a:spcPts val="0"/>
              </a:spcBef>
              <a:spcAft>
                <a:spcPts val="0"/>
              </a:spcAft>
              <a:buSzPts val="1800"/>
              <a:buChar char="●"/>
            </a:pPr>
            <a:r>
              <a:rPr lang="de"/>
              <a:t>Vue-Component für Time-Slider (</a:t>
            </a:r>
            <a:r>
              <a:rPr lang="de" u="sng">
                <a:solidFill>
                  <a:schemeClr val="hlink"/>
                </a:solidFill>
                <a:hlinkClick r:id="rId5"/>
              </a:rPr>
              <a:t>https://nightcatsama.github.io/vue-slider-component/</a:t>
            </a:r>
            <a:r>
              <a:rPr lang="de"/>
              <a:t>) </a:t>
            </a:r>
            <a:endParaRPr/>
          </a:p>
          <a:p>
            <a:pPr marL="457200" lvl="0" indent="-342900" algn="l" rtl="0">
              <a:lnSpc>
                <a:spcPct val="115000"/>
              </a:lnSpc>
              <a:spcBef>
                <a:spcPts val="0"/>
              </a:spcBef>
              <a:spcAft>
                <a:spcPts val="0"/>
              </a:spcAft>
              <a:buSzPts val="1800"/>
              <a:buChar char="●"/>
            </a:pPr>
            <a:r>
              <a:rPr lang="de"/>
              <a:t>D3 für Linienplot </a:t>
            </a:r>
            <a:br>
              <a:rPr lang="de"/>
            </a:br>
            <a:r>
              <a:rPr lang="de"/>
              <a:t>(</a:t>
            </a:r>
            <a:r>
              <a:rPr lang="de" u="sng">
                <a:solidFill>
                  <a:schemeClr val="hlink"/>
                </a:solidFill>
                <a:hlinkClick r:id="rId6"/>
              </a:rPr>
              <a:t>https://alligator.io/vuejs/</a:t>
            </a:r>
            <a:r>
              <a:rPr lang="de"/>
              <a:t>)</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3">
                                            <p:txEl>
                                              <p:pRg st="0" end="0"/>
                                            </p:txEl>
                                          </p:spTgt>
                                        </p:tgtEl>
                                        <p:attrNameLst>
                                          <p:attrName>style.visibility</p:attrName>
                                        </p:attrNameLst>
                                      </p:cBhvr>
                                      <p:to>
                                        <p:strVal val="visible"/>
                                      </p:to>
                                    </p:set>
                                    <p:animEffect transition="in" filter="fade">
                                      <p:cBhvr>
                                        <p:cTn id="7" dur="500"/>
                                        <p:tgtEl>
                                          <p:spTgt spid="18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3">
                                            <p:txEl>
                                              <p:pRg st="1" end="1"/>
                                            </p:txEl>
                                          </p:spTgt>
                                        </p:tgtEl>
                                        <p:attrNameLst>
                                          <p:attrName>style.visibility</p:attrName>
                                        </p:attrNameLst>
                                      </p:cBhvr>
                                      <p:to>
                                        <p:strVal val="visible"/>
                                      </p:to>
                                    </p:set>
                                    <p:animEffect transition="in" filter="fade">
                                      <p:cBhvr>
                                        <p:cTn id="12" dur="500"/>
                                        <p:tgtEl>
                                          <p:spTgt spid="18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3">
                                            <p:txEl>
                                              <p:pRg st="2" end="2"/>
                                            </p:txEl>
                                          </p:spTgt>
                                        </p:tgtEl>
                                        <p:attrNameLst>
                                          <p:attrName>style.visibility</p:attrName>
                                        </p:attrNameLst>
                                      </p:cBhvr>
                                      <p:to>
                                        <p:strVal val="visible"/>
                                      </p:to>
                                    </p:set>
                                    <p:animEffect transition="in" filter="fade">
                                      <p:cBhvr>
                                        <p:cTn id="17" dur="500"/>
                                        <p:tgtEl>
                                          <p:spTgt spid="18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3">
                                            <p:txEl>
                                              <p:pRg st="3" end="3"/>
                                            </p:txEl>
                                          </p:spTgt>
                                        </p:tgtEl>
                                        <p:attrNameLst>
                                          <p:attrName>style.visibility</p:attrName>
                                        </p:attrNameLst>
                                      </p:cBhvr>
                                      <p:to>
                                        <p:strVal val="visible"/>
                                      </p:to>
                                    </p:set>
                                    <p:animEffect transition="in" filter="fade">
                                      <p:cBhvr>
                                        <p:cTn id="22" dur="500"/>
                                        <p:tgtEl>
                                          <p:spTgt spid="18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3">
                                            <p:txEl>
                                              <p:pRg st="4" end="4"/>
                                            </p:txEl>
                                          </p:spTgt>
                                        </p:tgtEl>
                                        <p:attrNameLst>
                                          <p:attrName>style.visibility</p:attrName>
                                        </p:attrNameLst>
                                      </p:cBhvr>
                                      <p:to>
                                        <p:strVal val="visible"/>
                                      </p:to>
                                    </p:set>
                                    <p:animEffect transition="in" filter="fade">
                                      <p:cBhvr>
                                        <p:cTn id="27" dur="500"/>
                                        <p:tgtEl>
                                          <p:spTgt spid="18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body" idx="1"/>
          </p:nvPr>
        </p:nvSpPr>
        <p:spPr>
          <a:xfrm>
            <a:off x="311700" y="1152475"/>
            <a:ext cx="8520600" cy="2363931"/>
          </a:xfrm>
          <a:prstGeom prst="rect">
            <a:avLst/>
          </a:prstGeom>
        </p:spPr>
        <p:txBody>
          <a:bodyPr spcFirstLastPara="1" wrap="square" lIns="91425" tIns="91425" rIns="91425" bIns="91425" anchor="t" anchorCtr="0">
            <a:normAutofit/>
          </a:bodyPr>
          <a:lstStyle/>
          <a:p>
            <a:pPr marL="457200" lvl="0" indent="0" algn="l" rtl="0">
              <a:spcBef>
                <a:spcPts val="0"/>
              </a:spcBef>
              <a:spcAft>
                <a:spcPts val="0"/>
              </a:spcAft>
              <a:buNone/>
            </a:pPr>
            <a:r>
              <a:rPr lang="de" dirty="0"/>
              <a:t>Worüber spricht die Tagesschau?</a:t>
            </a:r>
            <a:endParaRPr dirty="0"/>
          </a:p>
          <a:p>
            <a:pPr marL="914400" lvl="1" indent="-317500" algn="l" rtl="0">
              <a:spcBef>
                <a:spcPts val="1200"/>
              </a:spcBef>
              <a:spcAft>
                <a:spcPts val="0"/>
              </a:spcAft>
              <a:buSzPts val="1400"/>
              <a:buChar char="○"/>
            </a:pPr>
            <a:r>
              <a:rPr lang="de" dirty="0"/>
              <a:t>Möglichkeit bieten, die Wichtigkeit von Begriffen in der Berichterstattung der Tagesschau nachzuvollziehen</a:t>
            </a:r>
            <a:endParaRPr dirty="0"/>
          </a:p>
          <a:p>
            <a:pPr marL="914400" lvl="1" indent="-317500" algn="l" rtl="0">
              <a:spcBef>
                <a:spcPts val="0"/>
              </a:spcBef>
              <a:spcAft>
                <a:spcPts val="0"/>
              </a:spcAft>
              <a:buSzPts val="1400"/>
              <a:buChar char="○"/>
            </a:pPr>
            <a:r>
              <a:rPr lang="de" dirty="0"/>
              <a:t>Wandlung dieser Wichtigkeit über die Zeit</a:t>
            </a:r>
            <a:endParaRPr dirty="0"/>
          </a:p>
          <a:p>
            <a:pPr marL="914400" lvl="1" indent="-317500" algn="l" rtl="0">
              <a:spcBef>
                <a:spcPts val="0"/>
              </a:spcBef>
              <a:spcAft>
                <a:spcPts val="0"/>
              </a:spcAft>
              <a:buSzPts val="1400"/>
              <a:buChar char="○"/>
            </a:pPr>
            <a:r>
              <a:rPr lang="de" dirty="0"/>
              <a:t>Identifikation von Höhen und Tiefen in der Wichtigkeit eines Begriffes</a:t>
            </a:r>
            <a:endParaRPr dirty="0"/>
          </a:p>
          <a:p>
            <a:pPr marL="914400" lvl="1" indent="-317500" algn="l" rtl="0">
              <a:spcBef>
                <a:spcPts val="0"/>
              </a:spcBef>
              <a:spcAft>
                <a:spcPts val="0"/>
              </a:spcAft>
              <a:buSzPts val="1400"/>
              <a:buChar char="○"/>
            </a:pPr>
            <a:r>
              <a:rPr lang="de" dirty="0"/>
              <a:t>Vergleich der Wichtigkeit von unterschiedlichen Begriffen</a:t>
            </a:r>
            <a:endParaRPr dirty="0"/>
          </a:p>
        </p:txBody>
      </p:sp>
      <p:sp>
        <p:nvSpPr>
          <p:cNvPr id="62" name="Google Shape;62;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Ziel</a:t>
            </a:r>
            <a:endParaRPr/>
          </a:p>
        </p:txBody>
      </p:sp>
      <p:sp>
        <p:nvSpPr>
          <p:cNvPr id="2" name="Textfeld 1">
            <a:extLst>
              <a:ext uri="{FF2B5EF4-FFF2-40B4-BE49-F238E27FC236}">
                <a16:creationId xmlns:a16="http://schemas.microsoft.com/office/drawing/2014/main" id="{D06F7F09-B8FC-4DFA-8602-FE43139A295B}"/>
              </a:ext>
            </a:extLst>
          </p:cNvPr>
          <p:cNvSpPr txBox="1"/>
          <p:nvPr/>
        </p:nvSpPr>
        <p:spPr>
          <a:xfrm>
            <a:off x="311700" y="3254796"/>
            <a:ext cx="8520600" cy="523220"/>
          </a:xfrm>
          <a:prstGeom prst="rect">
            <a:avLst/>
          </a:prstGeom>
          <a:noFill/>
        </p:spPr>
        <p:txBody>
          <a:bodyPr wrap="square" rtlCol="0">
            <a:spAutoFit/>
          </a:bodyPr>
          <a:lstStyle/>
          <a:p>
            <a:pPr marL="457200" lvl="0" indent="0" algn="l" rtl="0">
              <a:spcBef>
                <a:spcPts val="1200"/>
              </a:spcBef>
              <a:spcAft>
                <a:spcPts val="1200"/>
              </a:spcAft>
              <a:buNone/>
            </a:pPr>
            <a:r>
              <a:rPr lang="de-DE" sz="1400" dirty="0">
                <a:solidFill>
                  <a:schemeClr val="bg1"/>
                </a:solidFill>
                <a:latin typeface="PT Sans" panose="020B0503020203020204" pitchFamily="34" charset="0"/>
              </a:rPr>
              <a:t>→ Quantifizieren der Wichtigkeit durch Wortdichte: Anteil eines Wortes an allen vorkommenden Worten</a:t>
            </a:r>
            <a:endParaRPr lang="de-DE" dirty="0">
              <a:solidFill>
                <a:schemeClr val="bg1"/>
              </a:solidFill>
              <a:latin typeface="PT Sans" panose="020B0503020203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1">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1">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61">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1">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1">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build="p"/>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Verwendete Tools</a:t>
            </a:r>
            <a:endParaRPr/>
          </a:p>
        </p:txBody>
      </p:sp>
      <p:sp>
        <p:nvSpPr>
          <p:cNvPr id="189" name="Google Shape;189;p3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42900" algn="l" rtl="0">
              <a:spcBef>
                <a:spcPts val="0"/>
              </a:spcBef>
              <a:spcAft>
                <a:spcPts val="0"/>
              </a:spcAft>
              <a:buSzPts val="1800"/>
              <a:buChar char="●"/>
            </a:pPr>
            <a:r>
              <a:rPr lang="de" dirty="0"/>
              <a:t>Datenaufbereitung</a:t>
            </a:r>
            <a:endParaRPr dirty="0"/>
          </a:p>
          <a:p>
            <a:pPr marL="914400" lvl="1" indent="-317500" algn="l" rtl="0">
              <a:spcBef>
                <a:spcPts val="0"/>
              </a:spcBef>
              <a:spcAft>
                <a:spcPts val="0"/>
              </a:spcAft>
              <a:buSzPts val="1400"/>
              <a:buChar char="○"/>
            </a:pPr>
            <a:r>
              <a:rPr lang="de" dirty="0"/>
              <a:t>Python3</a:t>
            </a:r>
            <a:endParaRPr dirty="0"/>
          </a:p>
          <a:p>
            <a:pPr marL="1371600" lvl="2" indent="-317500" algn="l" rtl="0">
              <a:spcBef>
                <a:spcPts val="0"/>
              </a:spcBef>
              <a:spcAft>
                <a:spcPts val="0"/>
              </a:spcAft>
              <a:buSzPts val="1400"/>
              <a:buChar char="■"/>
            </a:pPr>
            <a:r>
              <a:rPr lang="de" dirty="0"/>
              <a:t>BeautifulSoup </a:t>
            </a:r>
            <a:r>
              <a:rPr lang="de" u="sng" dirty="0">
                <a:solidFill>
                  <a:schemeClr val="hlink"/>
                </a:solidFill>
                <a:hlinkClick r:id="rId3"/>
              </a:rPr>
              <a:t>https://www.crummy.com/software/BeautifulSoup/bs4/doc/</a:t>
            </a:r>
            <a:endParaRPr dirty="0"/>
          </a:p>
          <a:p>
            <a:pPr marL="1371600" lvl="2" indent="-317500" algn="l" rtl="0">
              <a:spcBef>
                <a:spcPts val="0"/>
              </a:spcBef>
              <a:spcAft>
                <a:spcPts val="0"/>
              </a:spcAft>
              <a:buSzPts val="1400"/>
              <a:buChar char="■"/>
            </a:pPr>
            <a:r>
              <a:rPr lang="de" dirty="0"/>
              <a:t>matplotlib  </a:t>
            </a:r>
            <a:r>
              <a:rPr lang="de" u="sng" dirty="0">
                <a:solidFill>
                  <a:schemeClr val="hlink"/>
                </a:solidFill>
                <a:hlinkClick r:id="rId4"/>
              </a:rPr>
              <a:t>https://matplotlib.org</a:t>
            </a:r>
            <a:endParaRPr dirty="0"/>
          </a:p>
          <a:p>
            <a:pPr marL="1371600" lvl="2" indent="-317500" algn="l" rtl="0">
              <a:spcBef>
                <a:spcPts val="0"/>
              </a:spcBef>
              <a:spcAft>
                <a:spcPts val="0"/>
              </a:spcAft>
              <a:buSzPts val="1400"/>
              <a:buChar char="■"/>
            </a:pPr>
            <a:r>
              <a:rPr lang="de" dirty="0"/>
              <a:t>numpy </a:t>
            </a:r>
            <a:r>
              <a:rPr lang="de" u="sng" dirty="0">
                <a:solidFill>
                  <a:schemeClr val="hlink"/>
                </a:solidFill>
                <a:hlinkClick r:id="rId5"/>
              </a:rPr>
              <a:t>https://numpy.org/doc/stable/index.html</a:t>
            </a:r>
            <a:endParaRPr dirty="0"/>
          </a:p>
          <a:p>
            <a:pPr marL="1371600" lvl="2" indent="-317500" algn="l" rtl="0">
              <a:spcBef>
                <a:spcPts val="0"/>
              </a:spcBef>
              <a:spcAft>
                <a:spcPts val="0"/>
              </a:spcAft>
              <a:buSzPts val="1400"/>
              <a:buChar char="■"/>
            </a:pPr>
            <a:r>
              <a:rPr lang="de" dirty="0"/>
              <a:t>scikit-learn </a:t>
            </a:r>
            <a:r>
              <a:rPr lang="de" u="sng" dirty="0">
                <a:solidFill>
                  <a:schemeClr val="hlink"/>
                </a:solidFill>
                <a:hlinkClick r:id="rId6"/>
              </a:rPr>
              <a:t>https://scikit-learn.org/stable/</a:t>
            </a:r>
            <a:endParaRPr dirty="0"/>
          </a:p>
          <a:p>
            <a:pPr marL="1371600" lvl="2" indent="-317500" algn="l" rtl="0">
              <a:spcBef>
                <a:spcPts val="0"/>
              </a:spcBef>
              <a:spcAft>
                <a:spcPts val="0"/>
              </a:spcAft>
              <a:buSzPts val="1400"/>
              <a:buChar char="■"/>
            </a:pPr>
            <a:r>
              <a:rPr lang="de" dirty="0"/>
              <a:t>spaCy </a:t>
            </a:r>
            <a:r>
              <a:rPr lang="de" u="sng" dirty="0">
                <a:solidFill>
                  <a:schemeClr val="hlink"/>
                </a:solidFill>
                <a:hlinkClick r:id="rId7"/>
              </a:rPr>
              <a:t>https://spacy.io</a:t>
            </a:r>
            <a:endParaRPr dirty="0"/>
          </a:p>
          <a:p>
            <a:pPr marL="914400" lvl="1" indent="-317500" algn="l" rtl="0">
              <a:spcBef>
                <a:spcPts val="0"/>
              </a:spcBef>
              <a:spcAft>
                <a:spcPts val="0"/>
              </a:spcAft>
              <a:buSzPts val="1400"/>
              <a:buChar char="○"/>
            </a:pPr>
            <a:r>
              <a:rPr lang="de" dirty="0"/>
              <a:t>RNNTagger </a:t>
            </a:r>
            <a:r>
              <a:rPr lang="de" u="sng" dirty="0">
                <a:solidFill>
                  <a:schemeClr val="hlink"/>
                </a:solidFill>
                <a:hlinkClick r:id="rId8"/>
              </a:rPr>
              <a:t>https://www.cis.uni-muenchen.de/~schmid/tools/RNNTagger/</a:t>
            </a:r>
            <a:endParaRPr dirty="0"/>
          </a:p>
          <a:p>
            <a:pPr marL="457200" lvl="0" indent="-342900" algn="l" rtl="0">
              <a:spcBef>
                <a:spcPts val="0"/>
              </a:spcBef>
              <a:spcAft>
                <a:spcPts val="0"/>
              </a:spcAft>
              <a:buSzPts val="1800"/>
              <a:buChar char="●"/>
            </a:pPr>
            <a:r>
              <a:rPr lang="de" dirty="0"/>
              <a:t>Visualisierung</a:t>
            </a:r>
            <a:endParaRPr dirty="0"/>
          </a:p>
          <a:p>
            <a:pPr marL="914400" lvl="1" indent="-317500" algn="l" rtl="0">
              <a:lnSpc>
                <a:spcPct val="100000"/>
              </a:lnSpc>
              <a:spcBef>
                <a:spcPts val="0"/>
              </a:spcBef>
              <a:spcAft>
                <a:spcPts val="0"/>
              </a:spcAft>
              <a:buSzPts val="1400"/>
              <a:buChar char="○"/>
            </a:pPr>
            <a:r>
              <a:rPr lang="de" dirty="0">
                <a:solidFill>
                  <a:schemeClr val="lt1"/>
                </a:solidFill>
              </a:rPr>
              <a:t>Vue.js mit Vue CLI </a:t>
            </a:r>
            <a:r>
              <a:rPr lang="de" u="sng" dirty="0">
                <a:solidFill>
                  <a:schemeClr val="hlink"/>
                </a:solidFill>
                <a:hlinkClick r:id="rId9"/>
              </a:rPr>
              <a:t>https://cli.vuejs.org</a:t>
            </a:r>
            <a:r>
              <a:rPr lang="de" dirty="0">
                <a:solidFill>
                  <a:schemeClr val="lt1"/>
                </a:solidFill>
              </a:rPr>
              <a:t> </a:t>
            </a:r>
            <a:endParaRPr dirty="0">
              <a:solidFill>
                <a:schemeClr val="lt1"/>
              </a:solidFill>
            </a:endParaRPr>
          </a:p>
          <a:p>
            <a:pPr marL="914400" lvl="1" indent="-317500" algn="l" rtl="0">
              <a:lnSpc>
                <a:spcPct val="100000"/>
              </a:lnSpc>
              <a:spcBef>
                <a:spcPts val="0"/>
              </a:spcBef>
              <a:spcAft>
                <a:spcPts val="0"/>
              </a:spcAft>
              <a:buClr>
                <a:schemeClr val="lt1"/>
              </a:buClr>
              <a:buSzPts val="1400"/>
              <a:buChar char="○"/>
            </a:pPr>
            <a:r>
              <a:rPr lang="de" dirty="0">
                <a:solidFill>
                  <a:schemeClr val="lt1"/>
                </a:solidFill>
              </a:rPr>
              <a:t>D3.js </a:t>
            </a:r>
            <a:r>
              <a:rPr lang="de" u="sng" dirty="0">
                <a:solidFill>
                  <a:schemeClr val="hlink"/>
                </a:solidFill>
                <a:hlinkClick r:id="rId10"/>
              </a:rPr>
              <a:t>https://d3js.org</a:t>
            </a:r>
            <a:r>
              <a:rPr lang="de" dirty="0">
                <a:solidFill>
                  <a:schemeClr val="lt1"/>
                </a:solidFill>
              </a:rPr>
              <a:t> </a:t>
            </a:r>
            <a:endParaRPr dirty="0">
              <a:solidFill>
                <a:schemeClr val="lt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F48C21A-FBEF-4879-8B65-BD543AE5E9E4}"/>
              </a:ext>
            </a:extLst>
          </p:cNvPr>
          <p:cNvSpPr>
            <a:spLocks noGrp="1"/>
          </p:cNvSpPr>
          <p:nvPr>
            <p:ph type="title"/>
          </p:nvPr>
        </p:nvSpPr>
        <p:spPr/>
        <p:txBody>
          <a:bodyPr>
            <a:normAutofit fontScale="90000"/>
          </a:bodyPr>
          <a:lstStyle/>
          <a:p>
            <a:endParaRPr lang="de-DE"/>
          </a:p>
        </p:txBody>
      </p:sp>
      <p:sp>
        <p:nvSpPr>
          <p:cNvPr id="3" name="Textplatzhalter 2">
            <a:extLst>
              <a:ext uri="{FF2B5EF4-FFF2-40B4-BE49-F238E27FC236}">
                <a16:creationId xmlns:a16="http://schemas.microsoft.com/office/drawing/2014/main" id="{83039C90-5C5C-4C06-9FFF-436839CD77F0}"/>
              </a:ext>
            </a:extLst>
          </p:cNvPr>
          <p:cNvSpPr>
            <a:spLocks noGrp="1"/>
          </p:cNvSpPr>
          <p:nvPr>
            <p:ph type="body" idx="1"/>
          </p:nvPr>
        </p:nvSpPr>
        <p:spPr/>
        <p:txBody>
          <a:bodyPr/>
          <a:lstStyle/>
          <a:p>
            <a:pPr marL="114300" indent="0">
              <a:buNone/>
            </a:pPr>
            <a:r>
              <a:rPr lang="de-DE" dirty="0"/>
              <a:t>Online Version auf </a:t>
            </a:r>
            <a:r>
              <a:rPr lang="de-DE" dirty="0">
                <a:hlinkClick r:id="rId2"/>
              </a:rPr>
              <a:t>https://aron-marquart.de/tagesschau-explorer/</a:t>
            </a:r>
            <a:r>
              <a:rPr lang="de-DE" dirty="0"/>
              <a:t> oder </a:t>
            </a:r>
            <a:r>
              <a:rPr lang="de-DE" dirty="0">
                <a:hlinkClick r:id="rId3"/>
              </a:rPr>
              <a:t>https://mzichert.github.io</a:t>
            </a:r>
            <a:endParaRPr lang="de-DE" dirty="0"/>
          </a:p>
          <a:p>
            <a:pPr marL="114300" indent="0">
              <a:buNone/>
            </a:pPr>
            <a:endParaRPr lang="de-DE" dirty="0"/>
          </a:p>
        </p:txBody>
      </p:sp>
    </p:spTree>
    <p:extLst>
      <p:ext uri="{BB962C8B-B14F-4D97-AF65-F5344CB8AC3E}">
        <p14:creationId xmlns:p14="http://schemas.microsoft.com/office/powerpoint/2010/main" val="25294786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body" idx="1"/>
          </p:nvPr>
        </p:nvSpPr>
        <p:spPr>
          <a:xfrm>
            <a:off x="311700" y="1450450"/>
            <a:ext cx="85206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de" sz="1400" dirty="0"/>
              <a:t>Identifizieren der Untertitel-Dateien in den Videos im Sendungs-Archiv auf tagesschau.de durch Scraping mit Beautiful Soup</a:t>
            </a:r>
            <a:endParaRPr sz="1400" dirty="0"/>
          </a:p>
          <a:p>
            <a:pPr marL="457200" lvl="0" indent="-317500" algn="l" rtl="0">
              <a:spcBef>
                <a:spcPts val="0"/>
              </a:spcBef>
              <a:spcAft>
                <a:spcPts val="0"/>
              </a:spcAft>
              <a:buSzPts val="1400"/>
              <a:buChar char="●"/>
            </a:pPr>
            <a:r>
              <a:rPr lang="de" sz="1400" dirty="0"/>
              <a:t>Umwandlung der Untertitel-Dateien (EBU-TT) in reinen Text mit Beautiful Soup</a:t>
            </a:r>
            <a:endParaRPr sz="1400" dirty="0"/>
          </a:p>
          <a:p>
            <a:pPr marL="457200" lvl="0" indent="-317500" algn="l" rtl="0">
              <a:spcBef>
                <a:spcPts val="0"/>
              </a:spcBef>
              <a:spcAft>
                <a:spcPts val="0"/>
              </a:spcAft>
              <a:buSzPts val="1400"/>
              <a:buChar char="●"/>
            </a:pPr>
            <a:r>
              <a:rPr lang="de" sz="1400" dirty="0"/>
              <a:t>in den 2557 Tagen zwischen 1. Juni 2014 und 31. Mai 2021 konnten wir 2408 Sendungen scrapen → 94%</a:t>
            </a:r>
            <a:endParaRPr sz="1400" dirty="0"/>
          </a:p>
        </p:txBody>
      </p:sp>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Scraping der Untertitel mit Python</a:t>
            </a:r>
            <a:endParaRPr/>
          </a:p>
        </p:txBody>
      </p:sp>
      <p:pic>
        <p:nvPicPr>
          <p:cNvPr id="69" name="Google Shape;69;p15"/>
          <p:cNvPicPr preferRelativeResize="0"/>
          <p:nvPr/>
        </p:nvPicPr>
        <p:blipFill>
          <a:blip r:embed="rId3">
            <a:alphaModFix/>
          </a:blip>
          <a:stretch>
            <a:fillRect/>
          </a:stretch>
        </p:blipFill>
        <p:spPr>
          <a:xfrm>
            <a:off x="230950" y="3246825"/>
            <a:ext cx="8753751" cy="106857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Aufbereitung der Daten</a:t>
            </a:r>
            <a:endParaRPr/>
          </a:p>
        </p:txBody>
      </p:sp>
      <p:pic>
        <p:nvPicPr>
          <p:cNvPr id="76" name="Google Shape;76;p16"/>
          <p:cNvPicPr preferRelativeResize="0"/>
          <p:nvPr/>
        </p:nvPicPr>
        <p:blipFill rotWithShape="1">
          <a:blip r:embed="rId3">
            <a:alphaModFix/>
          </a:blip>
          <a:srcRect l="884" r="884"/>
          <a:stretch/>
        </p:blipFill>
        <p:spPr>
          <a:xfrm>
            <a:off x="4628400" y="1218137"/>
            <a:ext cx="3999898" cy="2206971"/>
          </a:xfrm>
          <a:prstGeom prst="rect">
            <a:avLst/>
          </a:prstGeom>
          <a:noFill/>
          <a:ln>
            <a:noFill/>
          </a:ln>
        </p:spPr>
      </p:pic>
      <p:sp>
        <p:nvSpPr>
          <p:cNvPr id="77" name="Google Shape;77;p16"/>
          <p:cNvSpPr txBox="1">
            <a:spLocks noGrp="1"/>
          </p:cNvSpPr>
          <p:nvPr>
            <p:ph type="body" idx="2"/>
          </p:nvPr>
        </p:nvSpPr>
        <p:spPr>
          <a:xfrm>
            <a:off x="96544" y="978475"/>
            <a:ext cx="4316700" cy="37200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AutoNum type="arabicPeriod"/>
            </a:pPr>
            <a:r>
              <a:rPr lang="de" dirty="0"/>
              <a:t>Gruppierung der Sendungen nach Monat</a:t>
            </a:r>
            <a:br>
              <a:rPr lang="de" dirty="0"/>
            </a:br>
            <a:r>
              <a:rPr lang="de" dirty="0"/>
              <a:t>→ 84 Monate</a:t>
            </a:r>
            <a:endParaRPr dirty="0"/>
          </a:p>
          <a:p>
            <a:pPr marL="457200" lvl="0" indent="-317500" algn="l" rtl="0">
              <a:spcBef>
                <a:spcPts val="0"/>
              </a:spcBef>
              <a:spcAft>
                <a:spcPts val="0"/>
              </a:spcAft>
              <a:buSzPts val="1400"/>
              <a:buAutoNum type="arabicPeriod"/>
            </a:pPr>
            <a:r>
              <a:rPr lang="de" dirty="0"/>
              <a:t>Eingrenzung der Begriffe auf Inhaltswörter</a:t>
            </a:r>
            <a:br>
              <a:rPr lang="de" dirty="0"/>
            </a:br>
            <a:r>
              <a:rPr lang="de" dirty="0"/>
              <a:t>→ Nomen, Adjektive, Adverbien und Vollverben durch POS-Tagging</a:t>
            </a:r>
            <a:endParaRPr dirty="0"/>
          </a:p>
          <a:p>
            <a:pPr marL="457200" lvl="0" indent="-317500" algn="l" rtl="0">
              <a:spcBef>
                <a:spcPts val="0"/>
              </a:spcBef>
              <a:spcAft>
                <a:spcPts val="0"/>
              </a:spcAft>
              <a:buSzPts val="1400"/>
              <a:buAutoNum type="arabicPeriod"/>
            </a:pPr>
            <a:r>
              <a:rPr lang="de" dirty="0"/>
              <a:t>Lemmatisierung</a:t>
            </a:r>
            <a:endParaRPr dirty="0"/>
          </a:p>
          <a:p>
            <a:pPr marL="457200" lvl="0" indent="-317500" algn="l" rtl="0">
              <a:spcBef>
                <a:spcPts val="0"/>
              </a:spcBef>
              <a:spcAft>
                <a:spcPts val="0"/>
              </a:spcAft>
              <a:buSzPts val="1400"/>
              <a:buAutoNum type="arabicPeriod"/>
            </a:pPr>
            <a:r>
              <a:rPr lang="de" dirty="0"/>
              <a:t>Umwandlung in Kleinbuchstaben</a:t>
            </a:r>
            <a:endParaRPr dirty="0"/>
          </a:p>
          <a:p>
            <a:pPr marL="457200" lvl="0" indent="-317500" algn="l" rtl="0">
              <a:spcBef>
                <a:spcPts val="0"/>
              </a:spcBef>
              <a:spcAft>
                <a:spcPts val="0"/>
              </a:spcAft>
              <a:buSzPts val="1400"/>
              <a:buAutoNum type="arabicPeriod"/>
            </a:pPr>
            <a:r>
              <a:rPr lang="de" dirty="0"/>
              <a:t>Exklusion von Begriffen, die</a:t>
            </a:r>
            <a:endParaRPr dirty="0"/>
          </a:p>
          <a:p>
            <a:pPr marL="914400" lvl="1" indent="-304800" algn="l" rtl="0">
              <a:spcBef>
                <a:spcPts val="0"/>
              </a:spcBef>
              <a:spcAft>
                <a:spcPts val="0"/>
              </a:spcAft>
              <a:buSzPts val="1200"/>
              <a:buAutoNum type="alphaLcPeriod"/>
            </a:pPr>
            <a:r>
              <a:rPr lang="de" dirty="0"/>
              <a:t>weniger als drei mal im gesamten Korpus vorkommen</a:t>
            </a:r>
            <a:endParaRPr dirty="0"/>
          </a:p>
          <a:p>
            <a:pPr marL="914400" lvl="1" indent="-304800" algn="l" rtl="0">
              <a:spcBef>
                <a:spcPts val="0"/>
              </a:spcBef>
              <a:spcAft>
                <a:spcPts val="0"/>
              </a:spcAft>
              <a:buSzPts val="1200"/>
              <a:buAutoNum type="alphaLcPeriod"/>
            </a:pPr>
            <a:r>
              <a:rPr lang="de" dirty="0"/>
              <a:t>weniger als drei Zeichen lang sind (bis auf bekannte Abkürzungen wie UN, EU, IS etc.)</a:t>
            </a:r>
            <a:endParaRPr dirty="0"/>
          </a:p>
          <a:p>
            <a:pPr marL="914400" lvl="1" indent="-304800" algn="l" rtl="0">
              <a:spcBef>
                <a:spcPts val="0"/>
              </a:spcBef>
              <a:spcAft>
                <a:spcPts val="0"/>
              </a:spcAft>
              <a:buSzPts val="1200"/>
              <a:buAutoNum type="alphaLcPeriod"/>
            </a:pPr>
            <a:r>
              <a:rPr lang="de" dirty="0"/>
              <a:t>Zahlen beinhalten</a:t>
            </a:r>
            <a:endParaRPr dirty="0"/>
          </a:p>
          <a:p>
            <a:pPr marL="914400" lvl="1" indent="-304800" algn="l" rtl="0">
              <a:spcBef>
                <a:spcPts val="0"/>
              </a:spcBef>
              <a:spcAft>
                <a:spcPts val="0"/>
              </a:spcAft>
              <a:buSzPts val="1200"/>
              <a:buAutoNum type="alphaLcPeriod"/>
            </a:pPr>
            <a:r>
              <a:rPr lang="de" dirty="0"/>
              <a:t>typische deutsche Stopwords sind</a:t>
            </a:r>
            <a:endParaRPr dirty="0"/>
          </a:p>
          <a:p>
            <a:pPr marL="0" lvl="0" indent="0" algn="l" rtl="0">
              <a:spcBef>
                <a:spcPts val="1200"/>
              </a:spcBef>
              <a:spcAft>
                <a:spcPts val="1200"/>
              </a:spcAft>
              <a:buNone/>
            </a:pPr>
            <a:endParaRPr dirty="0"/>
          </a:p>
        </p:txBody>
      </p:sp>
      <p:sp>
        <p:nvSpPr>
          <p:cNvPr id="78" name="Google Shape;78;p16"/>
          <p:cNvSpPr txBox="1"/>
          <p:nvPr/>
        </p:nvSpPr>
        <p:spPr>
          <a:xfrm>
            <a:off x="4628400" y="3625520"/>
            <a:ext cx="5609315" cy="1483453"/>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de" dirty="0">
                <a:solidFill>
                  <a:schemeClr val="lt2"/>
                </a:solidFill>
                <a:latin typeface="PT Sans"/>
                <a:ea typeface="PT Sans"/>
                <a:cs typeface="PT Sans"/>
                <a:sym typeface="PT Sans"/>
              </a:rPr>
              <a:t>→ 34.863 Begriffe (von 100.364 nach dem Tagging)</a:t>
            </a:r>
            <a:br>
              <a:rPr lang="de" dirty="0">
                <a:solidFill>
                  <a:schemeClr val="lt2"/>
                </a:solidFill>
                <a:latin typeface="PT Sans"/>
                <a:ea typeface="PT Sans"/>
                <a:cs typeface="PT Sans"/>
                <a:sym typeface="PT Sans"/>
              </a:rPr>
            </a:br>
            <a:r>
              <a:rPr lang="de" dirty="0">
                <a:solidFill>
                  <a:schemeClr val="lt2"/>
                </a:solidFill>
                <a:latin typeface="PT Sans"/>
                <a:ea typeface="PT Sans"/>
                <a:cs typeface="PT Sans"/>
                <a:sym typeface="PT Sans"/>
              </a:rPr>
              <a:t>     ≅ 37 Begriffe pro Minute Sendungszeit</a:t>
            </a:r>
            <a:endParaRPr dirty="0">
              <a:solidFill>
                <a:schemeClr val="lt2"/>
              </a:solidFill>
              <a:latin typeface="PT Sans"/>
              <a:ea typeface="PT Sans"/>
              <a:cs typeface="PT Sans"/>
              <a:sym typeface="PT Sans"/>
            </a:endParaRPr>
          </a:p>
          <a:p>
            <a:pPr marL="0" lvl="0" indent="0" algn="l" rtl="0">
              <a:lnSpc>
                <a:spcPct val="115000"/>
              </a:lnSpc>
              <a:spcBef>
                <a:spcPts val="1200"/>
              </a:spcBef>
              <a:spcAft>
                <a:spcPts val="1200"/>
              </a:spcAft>
              <a:buClr>
                <a:schemeClr val="dk1"/>
              </a:buClr>
              <a:buSzPts val="1100"/>
              <a:buFont typeface="Arial"/>
              <a:buNone/>
            </a:pPr>
            <a:r>
              <a:rPr lang="de" dirty="0">
                <a:solidFill>
                  <a:schemeClr val="lt2"/>
                </a:solidFill>
                <a:latin typeface="PT Sans"/>
                <a:ea typeface="PT Sans"/>
                <a:cs typeface="PT Sans"/>
                <a:sym typeface="PT Sans"/>
              </a:rPr>
              <a:t>→ durchschn. 16.269 Nennungen von durchschn.</a:t>
            </a:r>
            <a:br>
              <a:rPr lang="de" dirty="0">
                <a:solidFill>
                  <a:schemeClr val="lt2"/>
                </a:solidFill>
                <a:latin typeface="PT Sans"/>
                <a:ea typeface="PT Sans"/>
                <a:cs typeface="PT Sans"/>
                <a:sym typeface="PT Sans"/>
              </a:rPr>
            </a:br>
            <a:r>
              <a:rPr lang="de" dirty="0">
                <a:solidFill>
                  <a:schemeClr val="lt2"/>
                </a:solidFill>
                <a:latin typeface="PT Sans"/>
                <a:ea typeface="PT Sans"/>
                <a:cs typeface="PT Sans"/>
                <a:sym typeface="PT Sans"/>
              </a:rPr>
              <a:t>5.352 Begriffen pro Monat</a:t>
            </a:r>
            <a:endParaRPr dirty="0">
              <a:solidFill>
                <a:schemeClr val="lt2"/>
              </a:solidFill>
              <a:latin typeface="PT Sans"/>
              <a:ea typeface="PT Sans"/>
              <a:cs typeface="PT Sans"/>
              <a:sym typeface="PT San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0" uiExpand="1"/>
      <p:bldP spid="7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496925" y="403813"/>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Datenformat</a:t>
            </a:r>
            <a:endParaRPr/>
          </a:p>
        </p:txBody>
      </p:sp>
      <p:graphicFrame>
        <p:nvGraphicFramePr>
          <p:cNvPr id="84" name="Google Shape;84;p17"/>
          <p:cNvGraphicFramePr/>
          <p:nvPr/>
        </p:nvGraphicFramePr>
        <p:xfrm>
          <a:off x="1009375" y="871225"/>
          <a:ext cx="7262500" cy="2134300"/>
        </p:xfrm>
        <a:graphic>
          <a:graphicData uri="http://schemas.openxmlformats.org/drawingml/2006/table">
            <a:tbl>
              <a:tblPr>
                <a:noFill/>
                <a:tableStyleId>{35BAE493-E380-4C2B-B62C-A94245B7CC8C}</a:tableStyleId>
              </a:tblPr>
              <a:tblGrid>
                <a:gridCol w="1452500">
                  <a:extLst>
                    <a:ext uri="{9D8B030D-6E8A-4147-A177-3AD203B41FA5}">
                      <a16:colId xmlns:a16="http://schemas.microsoft.com/office/drawing/2014/main" val="20000"/>
                    </a:ext>
                  </a:extLst>
                </a:gridCol>
                <a:gridCol w="1452500">
                  <a:extLst>
                    <a:ext uri="{9D8B030D-6E8A-4147-A177-3AD203B41FA5}">
                      <a16:colId xmlns:a16="http://schemas.microsoft.com/office/drawing/2014/main" val="20001"/>
                    </a:ext>
                  </a:extLst>
                </a:gridCol>
                <a:gridCol w="1452500">
                  <a:extLst>
                    <a:ext uri="{9D8B030D-6E8A-4147-A177-3AD203B41FA5}">
                      <a16:colId xmlns:a16="http://schemas.microsoft.com/office/drawing/2014/main" val="20002"/>
                    </a:ext>
                  </a:extLst>
                </a:gridCol>
                <a:gridCol w="1452500">
                  <a:extLst>
                    <a:ext uri="{9D8B030D-6E8A-4147-A177-3AD203B41FA5}">
                      <a16:colId xmlns:a16="http://schemas.microsoft.com/office/drawing/2014/main" val="20003"/>
                    </a:ext>
                  </a:extLst>
                </a:gridCol>
                <a:gridCol w="1452500">
                  <a:extLst>
                    <a:ext uri="{9D8B030D-6E8A-4147-A177-3AD203B41FA5}">
                      <a16:colId xmlns:a16="http://schemas.microsoft.com/office/drawing/2014/main" val="20004"/>
                    </a:ext>
                  </a:extLst>
                </a:gridCol>
              </a:tblGrid>
              <a:tr h="533575">
                <a:tc>
                  <a:txBody>
                    <a:bodyPr/>
                    <a:lstStyle/>
                    <a:p>
                      <a:pPr marL="0" lvl="0" indent="0" algn="l" rtl="0">
                        <a:spcBef>
                          <a:spcPts val="0"/>
                        </a:spcBef>
                        <a:spcAft>
                          <a:spcPts val="0"/>
                        </a:spcAft>
                        <a:buNone/>
                      </a:pPr>
                      <a:endParaRPr>
                        <a:solidFill>
                          <a:schemeClr val="lt2"/>
                        </a:solidFill>
                        <a:latin typeface="PT Sans"/>
                        <a:ea typeface="PT Sans"/>
                        <a:cs typeface="PT Sans"/>
                        <a:sym typeface="PT Sans"/>
                      </a:endParaRPr>
                    </a:p>
                  </a:txBody>
                  <a:tcPr marL="91425" marR="91425" marT="91425" marB="91425">
                    <a:lnL w="9525" cap="flat" cmpd="sng">
                      <a:solidFill>
                        <a:srgbClr val="E2E1DC">
                          <a:alpha val="0"/>
                        </a:srgbClr>
                      </a:solidFill>
                      <a:prstDash val="solid"/>
                      <a:round/>
                      <a:headEnd type="none" w="sm" len="sm"/>
                      <a:tailEnd type="none" w="sm" len="sm"/>
                    </a:lnL>
                    <a:lnR w="28575" cap="flat" cmpd="sng">
                      <a:solidFill>
                        <a:schemeClr val="lt1"/>
                      </a:solidFill>
                      <a:prstDash val="solid"/>
                      <a:round/>
                      <a:headEnd type="none" w="sm" len="sm"/>
                      <a:tailEnd type="none" w="sm" len="sm"/>
                    </a:lnR>
                    <a:lnT w="9525" cap="flat" cmpd="sng">
                      <a:solidFill>
                        <a:srgbClr val="E2E1DC">
                          <a:alpha val="0"/>
                        </a:srgbClr>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0</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1</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2</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533575">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“mensch”</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5.15973989256</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7.97856142274</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8.08510638297</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rgbClr val="E2E1DC"/>
                      </a:solidFill>
                      <a:prstDash val="solid"/>
                      <a:round/>
                      <a:headEnd type="none" w="sm" len="sm"/>
                      <a:tailEnd type="none" w="sm" len="sm"/>
                    </a:lnR>
                    <a:lnT w="2857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533575">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“land”</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4.38224484026</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3.95882818685</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de">
                          <a:solidFill>
                            <a:schemeClr val="lt1"/>
                          </a:solidFill>
                          <a:latin typeface="PT Sans"/>
                          <a:ea typeface="PT Sans"/>
                          <a:cs typeface="PT Sans"/>
                          <a:sym typeface="PT Sans"/>
                        </a:rPr>
                        <a:t>4.98480243161</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rgbClr val="E2E1DC"/>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533575">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E2E1DC"/>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E2E1DC"/>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E2E1DC"/>
                      </a:solidFill>
                      <a:prstDash val="solid"/>
                      <a:round/>
                      <a:headEnd type="none" w="sm" len="sm"/>
                      <a:tailEnd type="none" w="sm" len="sm"/>
                    </a:lnB>
                  </a:tcPr>
                </a:tc>
                <a:tc>
                  <a:txBody>
                    <a:bodyPr/>
                    <a:lstStyle/>
                    <a:p>
                      <a:pPr marL="0" lvl="0" indent="0" algn="l" rtl="0">
                        <a:spcBef>
                          <a:spcPts val="0"/>
                        </a:spcBef>
                        <a:spcAft>
                          <a:spcPts val="0"/>
                        </a:spcAft>
                        <a:buNone/>
                      </a:pPr>
                      <a:r>
                        <a:rPr lang="de" dirty="0">
                          <a:solidFill>
                            <a:schemeClr val="lt1"/>
                          </a:solidFill>
                          <a:latin typeface="PT Sans"/>
                          <a:ea typeface="PT Sans"/>
                          <a:cs typeface="PT Sans"/>
                          <a:sym typeface="PT Sans"/>
                        </a:rPr>
                        <a:t>...</a:t>
                      </a:r>
                      <a:endParaRPr dirty="0">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rgbClr val="E2E1DC"/>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E2E1DC"/>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85" name="Google Shape;85;p17"/>
          <p:cNvSpPr txBox="1"/>
          <p:nvPr/>
        </p:nvSpPr>
        <p:spPr>
          <a:xfrm>
            <a:off x="4442725" y="298975"/>
            <a:ext cx="2103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a:solidFill>
                  <a:schemeClr val="accent4"/>
                </a:solidFill>
                <a:latin typeface="PT Sans"/>
                <a:ea typeface="PT Sans"/>
                <a:cs typeface="PT Sans"/>
                <a:sym typeface="PT Sans"/>
              </a:rPr>
              <a:t>Attribut: Monatsindex</a:t>
            </a:r>
            <a:endParaRPr>
              <a:solidFill>
                <a:schemeClr val="accent4"/>
              </a:solidFill>
              <a:latin typeface="PT Sans"/>
              <a:ea typeface="PT Sans"/>
              <a:cs typeface="PT Sans"/>
              <a:sym typeface="PT Sans"/>
            </a:endParaRPr>
          </a:p>
          <a:p>
            <a:pPr marL="0" lvl="0" indent="0" algn="l" rtl="0">
              <a:spcBef>
                <a:spcPts val="0"/>
              </a:spcBef>
              <a:spcAft>
                <a:spcPts val="0"/>
              </a:spcAft>
              <a:buNone/>
            </a:pPr>
            <a:r>
              <a:rPr lang="de" i="1">
                <a:solidFill>
                  <a:schemeClr val="accent4"/>
                </a:solidFill>
                <a:latin typeface="PT Sans"/>
                <a:ea typeface="PT Sans"/>
                <a:cs typeface="PT Sans"/>
                <a:sym typeface="PT Sans"/>
              </a:rPr>
              <a:t>ordinal, diskret</a:t>
            </a:r>
            <a:endParaRPr i="1">
              <a:solidFill>
                <a:schemeClr val="accent4"/>
              </a:solidFill>
              <a:latin typeface="PT Sans"/>
              <a:ea typeface="PT Sans"/>
              <a:cs typeface="PT Sans"/>
              <a:sym typeface="PT Sans"/>
            </a:endParaRPr>
          </a:p>
        </p:txBody>
      </p:sp>
      <p:sp>
        <p:nvSpPr>
          <p:cNvPr id="86" name="Google Shape;86;p17"/>
          <p:cNvSpPr txBox="1"/>
          <p:nvPr/>
        </p:nvSpPr>
        <p:spPr>
          <a:xfrm rot="-5400000">
            <a:off x="-36150" y="1818350"/>
            <a:ext cx="1442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a:solidFill>
                  <a:schemeClr val="accent4"/>
                </a:solidFill>
                <a:latin typeface="PT Sans"/>
                <a:ea typeface="PT Sans"/>
                <a:cs typeface="PT Sans"/>
                <a:sym typeface="PT Sans"/>
              </a:rPr>
              <a:t>Schlüssel: Wort</a:t>
            </a:r>
            <a:endParaRPr>
              <a:solidFill>
                <a:schemeClr val="accent4"/>
              </a:solidFill>
              <a:latin typeface="PT Sans"/>
              <a:ea typeface="PT Sans"/>
              <a:cs typeface="PT Sans"/>
              <a:sym typeface="PT Sans"/>
            </a:endParaRPr>
          </a:p>
          <a:p>
            <a:pPr marL="0" lvl="0" indent="0" algn="l" rtl="0">
              <a:spcBef>
                <a:spcPts val="0"/>
              </a:spcBef>
              <a:spcAft>
                <a:spcPts val="0"/>
              </a:spcAft>
              <a:buNone/>
            </a:pPr>
            <a:r>
              <a:rPr lang="de" i="1">
                <a:solidFill>
                  <a:schemeClr val="accent4"/>
                </a:solidFill>
                <a:latin typeface="PT Sans"/>
                <a:ea typeface="PT Sans"/>
                <a:cs typeface="PT Sans"/>
                <a:sym typeface="PT Sans"/>
              </a:rPr>
              <a:t>kategorisch</a:t>
            </a:r>
            <a:endParaRPr i="1">
              <a:solidFill>
                <a:schemeClr val="accent4"/>
              </a:solidFill>
              <a:latin typeface="PT Sans"/>
              <a:ea typeface="PT Sans"/>
              <a:cs typeface="PT Sans"/>
              <a:sym typeface="PT Sans"/>
            </a:endParaRPr>
          </a:p>
        </p:txBody>
      </p:sp>
      <p:sp>
        <p:nvSpPr>
          <p:cNvPr id="87" name="Google Shape;87;p17"/>
          <p:cNvSpPr/>
          <p:nvPr/>
        </p:nvSpPr>
        <p:spPr>
          <a:xfrm>
            <a:off x="2461875" y="561000"/>
            <a:ext cx="1980863" cy="258315"/>
          </a:xfrm>
          <a:custGeom>
            <a:avLst/>
            <a:gdLst/>
            <a:ahLst/>
            <a:cxnLst/>
            <a:rect l="l" t="t" r="r" b="b"/>
            <a:pathLst>
              <a:path w="24977" h="22394" extrusionOk="0">
                <a:moveTo>
                  <a:pt x="0" y="22394"/>
                </a:moveTo>
                <a:lnTo>
                  <a:pt x="0" y="0"/>
                </a:lnTo>
                <a:lnTo>
                  <a:pt x="24977" y="0"/>
                </a:lnTo>
              </a:path>
            </a:pathLst>
          </a:custGeom>
          <a:noFill/>
          <a:ln w="28575" cap="flat" cmpd="sng">
            <a:solidFill>
              <a:schemeClr val="accent4"/>
            </a:solidFill>
            <a:prstDash val="solid"/>
            <a:round/>
            <a:headEnd type="none" w="med" len="med"/>
            <a:tailEnd type="none" w="med" len="med"/>
          </a:ln>
        </p:spPr>
      </p:sp>
      <p:sp>
        <p:nvSpPr>
          <p:cNvPr id="88" name="Google Shape;88;p17"/>
          <p:cNvSpPr/>
          <p:nvPr/>
        </p:nvSpPr>
        <p:spPr>
          <a:xfrm flipH="1">
            <a:off x="6373561" y="561000"/>
            <a:ext cx="1898314" cy="258315"/>
          </a:xfrm>
          <a:custGeom>
            <a:avLst/>
            <a:gdLst/>
            <a:ahLst/>
            <a:cxnLst/>
            <a:rect l="l" t="t" r="r" b="b"/>
            <a:pathLst>
              <a:path w="24977" h="22394" extrusionOk="0">
                <a:moveTo>
                  <a:pt x="0" y="22394"/>
                </a:moveTo>
                <a:lnTo>
                  <a:pt x="0" y="0"/>
                </a:lnTo>
                <a:lnTo>
                  <a:pt x="24977" y="0"/>
                </a:lnTo>
              </a:path>
            </a:pathLst>
          </a:custGeom>
          <a:noFill/>
          <a:ln w="28575" cap="flat" cmpd="sng">
            <a:solidFill>
              <a:schemeClr val="accent4"/>
            </a:solidFill>
            <a:prstDash val="solid"/>
            <a:round/>
            <a:headEnd type="none" w="med" len="med"/>
            <a:tailEnd type="none" w="med" len="med"/>
          </a:ln>
        </p:spPr>
      </p:sp>
      <p:sp>
        <p:nvSpPr>
          <p:cNvPr id="89" name="Google Shape;89;p17"/>
          <p:cNvSpPr/>
          <p:nvPr/>
        </p:nvSpPr>
        <p:spPr>
          <a:xfrm rot="-5400000">
            <a:off x="687103" y="2768013"/>
            <a:ext cx="193759" cy="258315"/>
          </a:xfrm>
          <a:custGeom>
            <a:avLst/>
            <a:gdLst/>
            <a:ahLst/>
            <a:cxnLst/>
            <a:rect l="l" t="t" r="r" b="b"/>
            <a:pathLst>
              <a:path w="24977" h="22394" extrusionOk="0">
                <a:moveTo>
                  <a:pt x="0" y="22394"/>
                </a:moveTo>
                <a:lnTo>
                  <a:pt x="0" y="0"/>
                </a:lnTo>
                <a:lnTo>
                  <a:pt x="24977" y="0"/>
                </a:lnTo>
              </a:path>
            </a:pathLst>
          </a:custGeom>
          <a:noFill/>
          <a:ln w="28575" cap="flat" cmpd="sng">
            <a:solidFill>
              <a:schemeClr val="accent4"/>
            </a:solidFill>
            <a:prstDash val="solid"/>
            <a:round/>
            <a:headEnd type="none" w="med" len="med"/>
            <a:tailEnd type="none" w="med" len="med"/>
          </a:ln>
        </p:spPr>
      </p:sp>
      <p:sp>
        <p:nvSpPr>
          <p:cNvPr id="90" name="Google Shape;90;p17"/>
          <p:cNvSpPr/>
          <p:nvPr/>
        </p:nvSpPr>
        <p:spPr>
          <a:xfrm rot="-5400000" flipH="1">
            <a:off x="701433" y="1339715"/>
            <a:ext cx="165098" cy="258315"/>
          </a:xfrm>
          <a:custGeom>
            <a:avLst/>
            <a:gdLst/>
            <a:ahLst/>
            <a:cxnLst/>
            <a:rect l="l" t="t" r="r" b="b"/>
            <a:pathLst>
              <a:path w="24977" h="22394" extrusionOk="0">
                <a:moveTo>
                  <a:pt x="0" y="22394"/>
                </a:moveTo>
                <a:lnTo>
                  <a:pt x="0" y="0"/>
                </a:lnTo>
                <a:lnTo>
                  <a:pt x="24977" y="0"/>
                </a:lnTo>
              </a:path>
            </a:pathLst>
          </a:custGeom>
          <a:noFill/>
          <a:ln w="28575" cap="flat" cmpd="sng">
            <a:solidFill>
              <a:schemeClr val="accent4"/>
            </a:solidFill>
            <a:prstDash val="solid"/>
            <a:round/>
            <a:headEnd type="none" w="med" len="med"/>
            <a:tailEnd type="none" w="med" len="med"/>
          </a:ln>
        </p:spPr>
      </p:sp>
      <p:sp>
        <p:nvSpPr>
          <p:cNvPr id="91" name="Google Shape;91;p17"/>
          <p:cNvSpPr txBox="1"/>
          <p:nvPr/>
        </p:nvSpPr>
        <p:spPr>
          <a:xfrm>
            <a:off x="2852300" y="3067375"/>
            <a:ext cx="54195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a:solidFill>
                  <a:schemeClr val="accent4"/>
                </a:solidFill>
                <a:latin typeface="PT Sans"/>
                <a:ea typeface="PT Sans"/>
                <a:cs typeface="PT Sans"/>
                <a:sym typeface="PT Sans"/>
              </a:rPr>
              <a:t>Wert: Anteil des →Wortes im →Monat in Promille (Wortdichte)</a:t>
            </a:r>
            <a:endParaRPr>
              <a:solidFill>
                <a:schemeClr val="accent4"/>
              </a:solidFill>
              <a:latin typeface="PT Sans"/>
              <a:ea typeface="PT Sans"/>
              <a:cs typeface="PT Sans"/>
              <a:sym typeface="PT Sans"/>
            </a:endParaRPr>
          </a:p>
          <a:p>
            <a:pPr marL="0" lvl="0" indent="0" algn="l" rtl="0">
              <a:spcBef>
                <a:spcPts val="0"/>
              </a:spcBef>
              <a:spcAft>
                <a:spcPts val="0"/>
              </a:spcAft>
              <a:buNone/>
            </a:pPr>
            <a:r>
              <a:rPr lang="de" i="1">
                <a:solidFill>
                  <a:schemeClr val="accent4"/>
                </a:solidFill>
                <a:latin typeface="PT Sans"/>
                <a:ea typeface="PT Sans"/>
                <a:cs typeface="PT Sans"/>
                <a:sym typeface="PT Sans"/>
              </a:rPr>
              <a:t>quantitativ</a:t>
            </a:r>
            <a:endParaRPr i="1">
              <a:solidFill>
                <a:schemeClr val="accent4"/>
              </a:solidFill>
              <a:latin typeface="PT Sans"/>
              <a:ea typeface="PT Sans"/>
              <a:cs typeface="PT Sans"/>
              <a:sym typeface="PT Sans"/>
            </a:endParaRPr>
          </a:p>
        </p:txBody>
      </p:sp>
      <p:sp>
        <p:nvSpPr>
          <p:cNvPr id="92" name="Google Shape;92;p17"/>
          <p:cNvSpPr txBox="1">
            <a:spLocks noGrp="1"/>
          </p:cNvSpPr>
          <p:nvPr>
            <p:ph type="body" idx="4294967295"/>
          </p:nvPr>
        </p:nvSpPr>
        <p:spPr>
          <a:xfrm>
            <a:off x="2461875" y="3698308"/>
            <a:ext cx="5810100" cy="834300"/>
          </a:xfrm>
          <a:prstGeom prst="rect">
            <a:avLst/>
          </a:prstGeom>
          <a:gradFill>
            <a:gsLst>
              <a:gs pos="0">
                <a:srgbClr val="FFFFFF">
                  <a:alpha val="14509"/>
                </a:srgbClr>
              </a:gs>
              <a:gs pos="100000">
                <a:srgbClr val="E2E1DC">
                  <a:alpha val="30588"/>
                </a:srgbClr>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80000"/>
              </a:lnSpc>
              <a:spcBef>
                <a:spcPts val="0"/>
              </a:spcBef>
              <a:spcAft>
                <a:spcPts val="0"/>
              </a:spcAft>
              <a:buSzPts val="852"/>
              <a:buNone/>
            </a:pPr>
            <a:r>
              <a:rPr lang="de" sz="1200"/>
              <a:t>{ </a:t>
            </a:r>
            <a:r>
              <a:rPr lang="de" sz="1400"/>
              <a:t>“mensch”: [</a:t>
            </a:r>
            <a:r>
              <a:rPr lang="de" sz="1400">
                <a:solidFill>
                  <a:schemeClr val="lt1"/>
                </a:solidFill>
              </a:rPr>
              <a:t>5.15973989256</a:t>
            </a:r>
            <a:r>
              <a:rPr lang="de" sz="1400"/>
              <a:t>, </a:t>
            </a:r>
            <a:r>
              <a:rPr lang="de" sz="1400">
                <a:solidFill>
                  <a:schemeClr val="lt1"/>
                </a:solidFill>
              </a:rPr>
              <a:t>7.97856142274</a:t>
            </a:r>
            <a:r>
              <a:rPr lang="de" sz="1400"/>
              <a:t>, </a:t>
            </a:r>
            <a:r>
              <a:rPr lang="de" sz="1400">
                <a:solidFill>
                  <a:schemeClr val="lt1"/>
                </a:solidFill>
              </a:rPr>
              <a:t>8.08510638297, </a:t>
            </a:r>
            <a:r>
              <a:rPr lang="de" sz="1400"/>
              <a:t>…],</a:t>
            </a:r>
            <a:endParaRPr sz="1400"/>
          </a:p>
          <a:p>
            <a:pPr marL="0" lvl="0" indent="0" algn="l" rtl="0">
              <a:lnSpc>
                <a:spcPct val="80000"/>
              </a:lnSpc>
              <a:spcBef>
                <a:spcPts val="600"/>
              </a:spcBef>
              <a:spcAft>
                <a:spcPts val="0"/>
              </a:spcAft>
              <a:buSzPts val="852"/>
              <a:buNone/>
            </a:pPr>
            <a:r>
              <a:rPr lang="de" sz="1400"/>
              <a:t>  “land”:      [</a:t>
            </a:r>
            <a:r>
              <a:rPr lang="de" sz="1400">
                <a:solidFill>
                  <a:schemeClr val="lt1"/>
                </a:solidFill>
              </a:rPr>
              <a:t>4.38224484026</a:t>
            </a:r>
            <a:r>
              <a:rPr lang="de" sz="1400"/>
              <a:t>, </a:t>
            </a:r>
            <a:r>
              <a:rPr lang="de" sz="1400">
                <a:solidFill>
                  <a:schemeClr val="lt1"/>
                </a:solidFill>
              </a:rPr>
              <a:t>3.95882818685</a:t>
            </a:r>
            <a:r>
              <a:rPr lang="de" sz="1400"/>
              <a:t>, </a:t>
            </a:r>
            <a:r>
              <a:rPr lang="de" sz="1400">
                <a:solidFill>
                  <a:schemeClr val="lt1"/>
                </a:solidFill>
              </a:rPr>
              <a:t>4.98480243161,</a:t>
            </a:r>
            <a:r>
              <a:rPr lang="de" sz="1400"/>
              <a:t> …],</a:t>
            </a:r>
            <a:endParaRPr sz="1400"/>
          </a:p>
          <a:p>
            <a:pPr marL="0" lvl="0" indent="0" algn="l" rtl="0">
              <a:lnSpc>
                <a:spcPct val="80000"/>
              </a:lnSpc>
              <a:spcBef>
                <a:spcPts val="600"/>
              </a:spcBef>
              <a:spcAft>
                <a:spcPts val="600"/>
              </a:spcAft>
              <a:buSzPts val="852"/>
              <a:buNone/>
            </a:pPr>
            <a:r>
              <a:rPr lang="de" sz="1400"/>
              <a:t>  … </a:t>
            </a:r>
            <a:r>
              <a:rPr lang="de" sz="1200"/>
              <a:t>}</a:t>
            </a:r>
            <a:endParaRPr sz="1200"/>
          </a:p>
        </p:txBody>
      </p:sp>
      <p:sp>
        <p:nvSpPr>
          <p:cNvPr id="93" name="Google Shape;93;p17"/>
          <p:cNvSpPr txBox="1"/>
          <p:nvPr/>
        </p:nvSpPr>
        <p:spPr>
          <a:xfrm>
            <a:off x="1569225" y="3597425"/>
            <a:ext cx="89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a:solidFill>
                  <a:schemeClr val="lt1"/>
                </a:solidFill>
                <a:latin typeface="PT Sans"/>
                <a:ea typeface="PT Sans"/>
                <a:cs typeface="PT Sans"/>
                <a:sym typeface="PT Sans"/>
              </a:rPr>
              <a:t>Als JSON:</a:t>
            </a:r>
            <a:endParaRPr>
              <a:solidFill>
                <a:schemeClr val="lt1"/>
              </a:solidFill>
              <a:latin typeface="PT Sans"/>
              <a:ea typeface="PT Sans"/>
              <a:cs typeface="PT Sans"/>
              <a:sym typeface="PT Sans"/>
            </a:endParaRPr>
          </a:p>
        </p:txBody>
      </p:sp>
      <p:sp>
        <p:nvSpPr>
          <p:cNvPr id="94" name="Google Shape;94;p17"/>
          <p:cNvSpPr/>
          <p:nvPr/>
        </p:nvSpPr>
        <p:spPr>
          <a:xfrm>
            <a:off x="2519275" y="2521100"/>
            <a:ext cx="1349400" cy="4164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 name="Google Shape;95;p17"/>
          <p:cNvCxnSpPr/>
          <p:nvPr/>
        </p:nvCxnSpPr>
        <p:spPr>
          <a:xfrm>
            <a:off x="3201125" y="2935550"/>
            <a:ext cx="0" cy="22980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 grpId="0" animBg="1"/>
      <p:bldP spid="9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Vue</a:t>
            </a:r>
            <a:endParaRPr/>
          </a:p>
        </p:txBody>
      </p:sp>
      <p:sp>
        <p:nvSpPr>
          <p:cNvPr id="101" name="Google Shape;101;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Char char="●"/>
            </a:pPr>
            <a:r>
              <a:rPr lang="de" sz="1400"/>
              <a:t>Framework für die Entwicklung von vor allem Web-Applikationen</a:t>
            </a:r>
            <a:endParaRPr sz="1400"/>
          </a:p>
          <a:p>
            <a:pPr marL="457200" lvl="0" indent="-317500" algn="l" rtl="0">
              <a:spcBef>
                <a:spcPts val="0"/>
              </a:spcBef>
              <a:spcAft>
                <a:spcPts val="0"/>
              </a:spcAft>
              <a:buSzPts val="1400"/>
              <a:buChar char="●"/>
            </a:pPr>
            <a:r>
              <a:rPr lang="de" sz="1400"/>
              <a:t>Unterteilung der Website in Komponenten mit jeweils eigenen HTML, Script und Style</a:t>
            </a:r>
            <a:endParaRPr sz="1400"/>
          </a:p>
          <a:p>
            <a:pPr marL="457200" lvl="0" indent="-317500" algn="l" rtl="0">
              <a:spcBef>
                <a:spcPts val="0"/>
              </a:spcBef>
              <a:spcAft>
                <a:spcPts val="0"/>
              </a:spcAft>
              <a:buSzPts val="1400"/>
              <a:buChar char="●"/>
            </a:pPr>
            <a:r>
              <a:rPr lang="de" sz="1400"/>
              <a:t>Übernimmt Manipulation des DOM → Performance-Optimierung der finalen Website</a:t>
            </a:r>
            <a:endParaRPr sz="1400"/>
          </a:p>
          <a:p>
            <a:pPr marL="457200" lvl="0" indent="-342900" algn="l" rtl="0">
              <a:spcBef>
                <a:spcPts val="0"/>
              </a:spcBef>
              <a:spcAft>
                <a:spcPts val="0"/>
              </a:spcAft>
              <a:buSzPts val="1800"/>
              <a:buChar char="●"/>
            </a:pPr>
            <a:r>
              <a:rPr lang="de" sz="1400"/>
              <a:t>D3.js für die Visualisierung</a:t>
            </a:r>
            <a:r>
              <a:rPr lang="de"/>
              <a:t> </a:t>
            </a:r>
            <a:endParaRPr/>
          </a:p>
        </p:txBody>
      </p:sp>
      <p:pic>
        <p:nvPicPr>
          <p:cNvPr id="102" name="Google Shape;102;p18" descr="hero"/>
          <p:cNvPicPr preferRelativeResize="0"/>
          <p:nvPr/>
        </p:nvPicPr>
        <p:blipFill>
          <a:blip r:embed="rId3">
            <a:alphaModFix/>
          </a:blip>
          <a:stretch>
            <a:fillRect/>
          </a:stretch>
        </p:blipFill>
        <p:spPr>
          <a:xfrm>
            <a:off x="3566838" y="2731225"/>
            <a:ext cx="1533525" cy="1533525"/>
          </a:xfrm>
          <a:prstGeom prst="rect">
            <a:avLst/>
          </a:prstGeom>
          <a:noFill/>
          <a:ln>
            <a:noFill/>
          </a:ln>
        </p:spPr>
      </p:pic>
      <p:sp>
        <p:nvSpPr>
          <p:cNvPr id="103" name="Google Shape;103;p18"/>
          <p:cNvSpPr txBox="1"/>
          <p:nvPr/>
        </p:nvSpPr>
        <p:spPr>
          <a:xfrm>
            <a:off x="3438675" y="4264750"/>
            <a:ext cx="1661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a:solidFill>
                  <a:schemeClr val="lt1"/>
                </a:solidFill>
                <a:latin typeface="PT Sans"/>
                <a:ea typeface="PT Sans"/>
                <a:cs typeface="PT Sans"/>
                <a:sym typeface="PT Sans"/>
              </a:rPr>
              <a:t>https://cli.vuejs.org</a:t>
            </a:r>
            <a:endParaRPr>
              <a:solidFill>
                <a:schemeClr val="lt1"/>
              </a:solidFill>
              <a:latin typeface="PT Sans"/>
              <a:ea typeface="PT Sans"/>
              <a:cs typeface="PT Sans"/>
              <a:sym typeface="PT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de"/>
              <a:t>Begriffssuche und -auswahl</a:t>
            </a:r>
            <a:endParaRPr/>
          </a:p>
        </p:txBody>
      </p:sp>
      <p:sp>
        <p:nvSpPr>
          <p:cNvPr id="109" name="Google Shape;109;p19"/>
          <p:cNvSpPr txBox="1">
            <a:spLocks noGrp="1"/>
          </p:cNvSpPr>
          <p:nvPr>
            <p:ph type="body" idx="2"/>
          </p:nvPr>
        </p:nvSpPr>
        <p:spPr>
          <a:xfrm>
            <a:off x="311700" y="941525"/>
            <a:ext cx="8520600" cy="2406793"/>
          </a:xfrm>
          <a:prstGeom prst="rect">
            <a:avLst/>
          </a:prstGeom>
        </p:spPr>
        <p:txBody>
          <a:bodyPr spcFirstLastPara="1" wrap="square" lIns="91425" tIns="91425" rIns="91425" bIns="91425" anchor="t" anchorCtr="0">
            <a:normAutofit lnSpcReduction="10000"/>
          </a:bodyPr>
          <a:lstStyle/>
          <a:p>
            <a:pPr marL="0" lvl="0" indent="0" algn="l" rtl="0">
              <a:spcBef>
                <a:spcPts val="0"/>
              </a:spcBef>
              <a:spcAft>
                <a:spcPts val="0"/>
              </a:spcAft>
              <a:buNone/>
            </a:pPr>
            <a:r>
              <a:rPr lang="de" dirty="0"/>
              <a:t>Variante 1: </a:t>
            </a:r>
            <a:endParaRPr dirty="0"/>
          </a:p>
          <a:p>
            <a:pPr marL="914400" lvl="0" indent="-317500" algn="l" rtl="0">
              <a:spcBef>
                <a:spcPts val="1200"/>
              </a:spcBef>
              <a:spcAft>
                <a:spcPts val="0"/>
              </a:spcAft>
              <a:buSzPts val="1400"/>
              <a:buChar char="●"/>
            </a:pPr>
            <a:r>
              <a:rPr lang="de" dirty="0"/>
              <a:t>Suche von Begriffen, deren Nutzung in der Tagesschau den Benutzer interessieren</a:t>
            </a:r>
            <a:endParaRPr dirty="0"/>
          </a:p>
          <a:p>
            <a:pPr marL="914400" lvl="0" indent="-317500" algn="l" rtl="0">
              <a:spcBef>
                <a:spcPts val="0"/>
              </a:spcBef>
              <a:spcAft>
                <a:spcPts val="0"/>
              </a:spcAft>
              <a:buSzPts val="1400"/>
              <a:buChar char="●"/>
            </a:pPr>
            <a:r>
              <a:rPr lang="de" dirty="0"/>
              <a:t>Gibt Liste von Begriffen zurück, die das Suchwort beinhalten, sortiert nach dem Anteil im Gesamt-Korpus</a:t>
            </a:r>
            <a:endParaRPr dirty="0"/>
          </a:p>
          <a:p>
            <a:pPr marL="914400" lvl="0" indent="-317500" algn="l" rtl="0">
              <a:spcBef>
                <a:spcPts val="0"/>
              </a:spcBef>
              <a:spcAft>
                <a:spcPts val="0"/>
              </a:spcAft>
              <a:buSzPts val="1400"/>
              <a:buChar char="●"/>
            </a:pPr>
            <a:r>
              <a:rPr lang="de" dirty="0"/>
              <a:t>Wenn ein Begriff gesucht und aus der Liste selektiert wurde, wird er in einer farbigen Box zwischen Suchfeld und Grafik eingeblendet (Feedback durch Highlight)</a:t>
            </a:r>
            <a:endParaRPr dirty="0"/>
          </a:p>
          <a:p>
            <a:pPr marL="914400" lvl="0" indent="-317500" algn="l" rtl="0">
              <a:spcBef>
                <a:spcPts val="0"/>
              </a:spcBef>
              <a:spcAft>
                <a:spcPts val="0"/>
              </a:spcAft>
              <a:buSzPts val="1400"/>
              <a:buChar char="●"/>
            </a:pPr>
            <a:r>
              <a:rPr lang="de" dirty="0"/>
              <a:t>Das ausgewählte Wort ist durch die Farbe der Box einer Kurve in der Grafik zuzuordnen</a:t>
            </a:r>
            <a:endParaRPr dirty="0"/>
          </a:p>
          <a:p>
            <a:pPr marL="457200" lvl="0" indent="457200" algn="l" rtl="0">
              <a:spcBef>
                <a:spcPts val="1200"/>
              </a:spcBef>
              <a:spcAft>
                <a:spcPts val="0"/>
              </a:spcAft>
              <a:buNone/>
            </a:pPr>
            <a:r>
              <a:rPr lang="de" dirty="0"/>
              <a:t>→ Der Benutzer kann nach Worten filtern</a:t>
            </a:r>
            <a:endParaRPr dirty="0"/>
          </a:p>
        </p:txBody>
      </p:sp>
      <p:sp>
        <p:nvSpPr>
          <p:cNvPr id="2" name="Textfeld 1">
            <a:extLst>
              <a:ext uri="{FF2B5EF4-FFF2-40B4-BE49-F238E27FC236}">
                <a16:creationId xmlns:a16="http://schemas.microsoft.com/office/drawing/2014/main" id="{F4A78726-A6B4-489C-9EDB-87E8B6DEA07E}"/>
              </a:ext>
            </a:extLst>
          </p:cNvPr>
          <p:cNvSpPr txBox="1"/>
          <p:nvPr/>
        </p:nvSpPr>
        <p:spPr>
          <a:xfrm>
            <a:off x="311700" y="3063201"/>
            <a:ext cx="8083906" cy="2277547"/>
          </a:xfrm>
          <a:prstGeom prst="rect">
            <a:avLst/>
          </a:prstGeom>
          <a:noFill/>
        </p:spPr>
        <p:txBody>
          <a:bodyPr wrap="square" rtlCol="0">
            <a:spAutoFit/>
          </a:bodyPr>
          <a:lstStyle/>
          <a:p>
            <a:pPr marL="0" lvl="0" indent="0" algn="l" rtl="0">
              <a:spcBef>
                <a:spcPts val="1200"/>
              </a:spcBef>
              <a:spcAft>
                <a:spcPts val="0"/>
              </a:spcAft>
              <a:buNone/>
            </a:pPr>
            <a:r>
              <a:rPr lang="de-DE" dirty="0">
                <a:solidFill>
                  <a:schemeClr val="bg1"/>
                </a:solidFill>
                <a:latin typeface="PT Sans" panose="020B0503020203020204" pitchFamily="34" charset="0"/>
              </a:rPr>
              <a:t>Variante 2:</a:t>
            </a:r>
          </a:p>
          <a:p>
            <a:pPr marL="882650" lvl="0" indent="-285750" algn="l" rtl="0">
              <a:spcBef>
                <a:spcPts val="1200"/>
              </a:spcBef>
              <a:spcAft>
                <a:spcPts val="0"/>
              </a:spcAft>
              <a:buClr>
                <a:schemeClr val="bg1"/>
              </a:buClr>
              <a:buSzPct val="150000"/>
              <a:buFont typeface="Arial" panose="020B0604020202020204" pitchFamily="34" charset="0"/>
              <a:buChar char="•"/>
            </a:pPr>
            <a:r>
              <a:rPr lang="de-DE" dirty="0">
                <a:solidFill>
                  <a:schemeClr val="bg1"/>
                </a:solidFill>
                <a:latin typeface="PT Sans" panose="020B0503020203020204" pitchFamily="34" charset="0"/>
              </a:rPr>
              <a:t>Als Alternative zum Suchen von Begriffen gibt es die Möglichkeit sich pro Monat die Top 15 Wörter mit den höchsten </a:t>
            </a:r>
            <a:r>
              <a:rPr lang="de-DE" dirty="0" err="1">
                <a:solidFill>
                  <a:schemeClr val="bg1"/>
                </a:solidFill>
                <a:latin typeface="PT Sans" panose="020B0503020203020204" pitchFamily="34" charset="0"/>
              </a:rPr>
              <a:t>Tf</a:t>
            </a:r>
            <a:r>
              <a:rPr lang="de-DE" dirty="0">
                <a:solidFill>
                  <a:schemeClr val="bg1"/>
                </a:solidFill>
                <a:latin typeface="PT Sans" panose="020B0503020203020204" pitchFamily="34" charset="0"/>
              </a:rPr>
              <a:t>-</a:t>
            </a:r>
            <a:r>
              <a:rPr lang="de-DE" dirty="0" err="1">
                <a:solidFill>
                  <a:schemeClr val="bg1"/>
                </a:solidFill>
                <a:latin typeface="PT Sans" panose="020B0503020203020204" pitchFamily="34" charset="0"/>
              </a:rPr>
              <a:t>idf</a:t>
            </a:r>
            <a:r>
              <a:rPr lang="de-DE" dirty="0">
                <a:solidFill>
                  <a:schemeClr val="bg1"/>
                </a:solidFill>
                <a:latin typeface="PT Sans" panose="020B0503020203020204" pitchFamily="34" charset="0"/>
              </a:rPr>
              <a:t>-Werten anzeigen zu lassen und auszuwählen</a:t>
            </a:r>
          </a:p>
          <a:p>
            <a:pPr marL="882650" lvl="0" indent="-285750" algn="l" rtl="0">
              <a:spcBef>
                <a:spcPts val="0"/>
              </a:spcBef>
              <a:spcAft>
                <a:spcPts val="0"/>
              </a:spcAft>
              <a:buClr>
                <a:schemeClr val="bg1"/>
              </a:buClr>
              <a:buSzPct val="150000"/>
              <a:buFont typeface="Arial" panose="020B0604020202020204" pitchFamily="34" charset="0"/>
              <a:buChar char="•"/>
            </a:pPr>
            <a:r>
              <a:rPr lang="de-DE" dirty="0">
                <a:solidFill>
                  <a:schemeClr val="bg1"/>
                </a:solidFill>
                <a:latin typeface="PT Sans" panose="020B0503020203020204" pitchFamily="34" charset="0"/>
              </a:rPr>
              <a:t>Fokus liegt hier auf den Extrema der Wortnutzung innerhalb der Tagesschau</a:t>
            </a:r>
          </a:p>
          <a:p>
            <a:pPr marL="882650" lvl="0" indent="-285750" algn="l" rtl="0">
              <a:spcBef>
                <a:spcPts val="0"/>
              </a:spcBef>
              <a:spcAft>
                <a:spcPts val="0"/>
              </a:spcAft>
              <a:buClr>
                <a:schemeClr val="bg1"/>
              </a:buClr>
              <a:buSzPct val="150000"/>
              <a:buFont typeface="Arial" panose="020B0604020202020204" pitchFamily="34" charset="0"/>
              <a:buChar char="•"/>
            </a:pPr>
            <a:r>
              <a:rPr lang="de-DE" dirty="0">
                <a:solidFill>
                  <a:schemeClr val="bg1"/>
                </a:solidFill>
                <a:latin typeface="PT Sans" panose="020B0503020203020204" pitchFamily="34" charset="0"/>
              </a:rPr>
              <a:t>Zunächst kann das Jahr ausgewählt werden, danach ein Monat, der in den Daten zum Jahr verfügbar ist</a:t>
            </a:r>
          </a:p>
          <a:p>
            <a:pPr marL="457200" lvl="0" indent="457200" algn="l" rtl="0">
              <a:spcBef>
                <a:spcPts val="1200"/>
              </a:spcBef>
              <a:spcAft>
                <a:spcPts val="1200"/>
              </a:spcAft>
              <a:buClr>
                <a:schemeClr val="dk1"/>
              </a:buClr>
              <a:buSzPts val="1100"/>
              <a:buFont typeface="Arial"/>
              <a:buNone/>
            </a:pPr>
            <a:r>
              <a:rPr lang="de-DE" dirty="0">
                <a:solidFill>
                  <a:schemeClr val="bg1"/>
                </a:solidFill>
                <a:latin typeface="PT Sans" panose="020B0503020203020204" pitchFamily="34" charset="0"/>
              </a:rPr>
              <a:t>→ Die Filterung der Worte wird dem Benutzer abgenommen</a:t>
            </a:r>
          </a:p>
          <a:p>
            <a:endParaRPr lang="de-DE" dirty="0">
              <a:solidFill>
                <a:schemeClr val="bg1"/>
              </a:solidFill>
              <a:latin typeface="PT Sans" panose="020B0503020203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9" grpId="0"/>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20"/>
          <p:cNvSpPr txBox="1">
            <a:spLocks noGrp="1"/>
          </p:cNvSpPr>
          <p:nvPr>
            <p:ph type="title"/>
          </p:nvPr>
        </p:nvSpPr>
        <p:spPr>
          <a:xfrm>
            <a:off x="380325" y="-636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de"/>
              <a:t>Datenformat der hervorstechenden Begriffe (Variante 2)</a:t>
            </a:r>
            <a:endParaRPr/>
          </a:p>
        </p:txBody>
      </p:sp>
      <p:graphicFrame>
        <p:nvGraphicFramePr>
          <p:cNvPr id="115" name="Google Shape;115;p20"/>
          <p:cNvGraphicFramePr/>
          <p:nvPr/>
        </p:nvGraphicFramePr>
        <p:xfrm>
          <a:off x="1009375" y="871225"/>
          <a:ext cx="7262500" cy="2210295"/>
        </p:xfrm>
        <a:graphic>
          <a:graphicData uri="http://schemas.openxmlformats.org/drawingml/2006/table">
            <a:tbl>
              <a:tblPr>
                <a:noFill/>
                <a:tableStyleId>{35BAE493-E380-4C2B-B62C-A94245B7CC8C}</a:tableStyleId>
              </a:tblPr>
              <a:tblGrid>
                <a:gridCol w="1452500">
                  <a:extLst>
                    <a:ext uri="{9D8B030D-6E8A-4147-A177-3AD203B41FA5}">
                      <a16:colId xmlns:a16="http://schemas.microsoft.com/office/drawing/2014/main" val="20000"/>
                    </a:ext>
                  </a:extLst>
                </a:gridCol>
                <a:gridCol w="1452500">
                  <a:extLst>
                    <a:ext uri="{9D8B030D-6E8A-4147-A177-3AD203B41FA5}">
                      <a16:colId xmlns:a16="http://schemas.microsoft.com/office/drawing/2014/main" val="20001"/>
                    </a:ext>
                  </a:extLst>
                </a:gridCol>
                <a:gridCol w="1452500">
                  <a:extLst>
                    <a:ext uri="{9D8B030D-6E8A-4147-A177-3AD203B41FA5}">
                      <a16:colId xmlns:a16="http://schemas.microsoft.com/office/drawing/2014/main" val="20002"/>
                    </a:ext>
                  </a:extLst>
                </a:gridCol>
                <a:gridCol w="1452500">
                  <a:extLst>
                    <a:ext uri="{9D8B030D-6E8A-4147-A177-3AD203B41FA5}">
                      <a16:colId xmlns:a16="http://schemas.microsoft.com/office/drawing/2014/main" val="20003"/>
                    </a:ext>
                  </a:extLst>
                </a:gridCol>
                <a:gridCol w="1452500">
                  <a:extLst>
                    <a:ext uri="{9D8B030D-6E8A-4147-A177-3AD203B41FA5}">
                      <a16:colId xmlns:a16="http://schemas.microsoft.com/office/drawing/2014/main" val="20004"/>
                    </a:ext>
                  </a:extLst>
                </a:gridCol>
              </a:tblGrid>
              <a:tr h="533575">
                <a:tc>
                  <a:txBody>
                    <a:bodyPr/>
                    <a:lstStyle/>
                    <a:p>
                      <a:pPr marL="0" lvl="0" indent="0" algn="l" rtl="0">
                        <a:spcBef>
                          <a:spcPts val="0"/>
                        </a:spcBef>
                        <a:spcAft>
                          <a:spcPts val="0"/>
                        </a:spcAft>
                        <a:buNone/>
                      </a:pPr>
                      <a:endParaRPr>
                        <a:solidFill>
                          <a:schemeClr val="lt2"/>
                        </a:solidFill>
                        <a:latin typeface="PT Sans"/>
                        <a:ea typeface="PT Sans"/>
                        <a:cs typeface="PT Sans"/>
                        <a:sym typeface="PT Sans"/>
                      </a:endParaRPr>
                    </a:p>
                  </a:txBody>
                  <a:tcPr marL="91425" marR="91425" marT="91425" marB="91425">
                    <a:lnL w="9525" cap="flat" cmpd="sng">
                      <a:solidFill>
                        <a:srgbClr val="E2E1DC">
                          <a:alpha val="0"/>
                        </a:srgbClr>
                      </a:solidFill>
                      <a:prstDash val="solid"/>
                      <a:round/>
                      <a:headEnd type="none" w="sm" len="sm"/>
                      <a:tailEnd type="none" w="sm" len="sm"/>
                    </a:lnL>
                    <a:lnR w="28575" cap="flat" cmpd="sng">
                      <a:solidFill>
                        <a:schemeClr val="lt1"/>
                      </a:solidFill>
                      <a:prstDash val="solid"/>
                      <a:round/>
                      <a:headEnd type="none" w="sm" len="sm"/>
                      <a:tailEnd type="none" w="sm" len="sm"/>
                    </a:lnR>
                    <a:lnT w="9525" cap="flat" cmpd="sng">
                      <a:solidFill>
                        <a:srgbClr val="E2E1DC">
                          <a:alpha val="0"/>
                        </a:srgbClr>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Jan</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Feb</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Mar</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extLst>
                  <a:ext uri="{0D108BD9-81ED-4DB2-BD59-A6C34878D82A}">
                    <a16:rowId xmlns:a16="http://schemas.microsoft.com/office/drawing/2014/main" val="10000"/>
                  </a:ext>
                </a:extLst>
              </a:tr>
              <a:tr h="533575">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2014</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rgbClr val="E2E1DC"/>
                      </a:solidFill>
                      <a:prstDash val="solid"/>
                      <a:round/>
                      <a:headEnd type="none" w="sm" len="sm"/>
                      <a:tailEnd type="none" w="sm" len="sm"/>
                    </a:lnR>
                    <a:lnT w="2857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533575">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2015</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["charlie",</a:t>
                      </a:r>
                      <a:br>
                        <a:rPr lang="de">
                          <a:solidFill>
                            <a:schemeClr val="lt1"/>
                          </a:solidFill>
                          <a:latin typeface="PT Sans"/>
                          <a:ea typeface="PT Sans"/>
                          <a:cs typeface="PT Sans"/>
                          <a:sym typeface="PT Sans"/>
                        </a:rPr>
                      </a:br>
                      <a:r>
                        <a:rPr lang="de">
                          <a:solidFill>
                            <a:schemeClr val="lt1"/>
                          </a:solidFill>
                          <a:latin typeface="PT Sans"/>
                          <a:ea typeface="PT Sans"/>
                          <a:cs typeface="PT Sans"/>
                          <a:sym typeface="PT Sans"/>
                        </a:rPr>
                        <a:t>"pegida", …]</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["griechenland", "debalzewe", …]</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de">
                          <a:solidFill>
                            <a:schemeClr val="lt1"/>
                          </a:solidFill>
                          <a:latin typeface="PT Sans"/>
                          <a:ea typeface="PT Sans"/>
                          <a:cs typeface="PT Sans"/>
                          <a:sym typeface="PT Sans"/>
                        </a:rPr>
                        <a:t>["tsipras", "copilot", …]</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rgbClr val="E2E1DC"/>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533575">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28575" cap="flat" cmpd="sng">
                      <a:solidFill>
                        <a:schemeClr val="lt1"/>
                      </a:solidFill>
                      <a:prstDash val="solid"/>
                      <a:round/>
                      <a:headEnd type="none" w="sm" len="sm"/>
                      <a:tailEnd type="none" w="sm" len="sm"/>
                    </a:lnR>
                    <a:lnT w="28575" cap="flat" cmpd="sng">
                      <a:solidFill>
                        <a:schemeClr val="lt1"/>
                      </a:solidFill>
                      <a:prstDash val="solid"/>
                      <a:round/>
                      <a:headEnd type="none" w="sm" len="sm"/>
                      <a:tailEnd type="none" w="sm" len="sm"/>
                    </a:lnT>
                    <a:lnB w="28575"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2857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E2E1DC"/>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E2E1DC"/>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E2E1DC"/>
                      </a:solidFill>
                      <a:prstDash val="solid"/>
                      <a:round/>
                      <a:headEnd type="none" w="sm" len="sm"/>
                      <a:tailEnd type="none" w="sm" len="sm"/>
                    </a:lnB>
                  </a:tcPr>
                </a:tc>
                <a:tc>
                  <a:txBody>
                    <a:bodyPr/>
                    <a:lstStyle/>
                    <a:p>
                      <a:pPr marL="0" lvl="0" indent="0" algn="l" rtl="0">
                        <a:spcBef>
                          <a:spcPts val="0"/>
                        </a:spcBef>
                        <a:spcAft>
                          <a:spcPts val="0"/>
                        </a:spcAft>
                        <a:buNone/>
                      </a:pPr>
                      <a:r>
                        <a:rPr lang="de">
                          <a:solidFill>
                            <a:schemeClr val="lt1"/>
                          </a:solidFill>
                          <a:latin typeface="PT Sans"/>
                          <a:ea typeface="PT Sans"/>
                          <a:cs typeface="PT Sans"/>
                          <a:sym typeface="PT Sans"/>
                        </a:rPr>
                        <a:t>...</a:t>
                      </a:r>
                      <a:endParaRPr>
                        <a:solidFill>
                          <a:schemeClr val="lt1"/>
                        </a:solidFill>
                        <a:latin typeface="PT Sans"/>
                        <a:ea typeface="PT Sans"/>
                        <a:cs typeface="PT Sans"/>
                        <a:sym typeface="PT Sans"/>
                      </a:endParaRPr>
                    </a:p>
                  </a:txBody>
                  <a:tcPr marL="91425" marR="91425" marT="91425" marB="91425">
                    <a:lnL w="9525" cap="flat" cmpd="sng">
                      <a:solidFill>
                        <a:schemeClr val="lt1"/>
                      </a:solidFill>
                      <a:prstDash val="solid"/>
                      <a:round/>
                      <a:headEnd type="none" w="sm" len="sm"/>
                      <a:tailEnd type="none" w="sm" len="sm"/>
                    </a:lnL>
                    <a:lnR w="9525" cap="flat" cmpd="sng">
                      <a:solidFill>
                        <a:srgbClr val="E2E1DC"/>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rgbClr val="E2E1DC"/>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16" name="Google Shape;116;p20"/>
          <p:cNvSpPr txBox="1"/>
          <p:nvPr/>
        </p:nvSpPr>
        <p:spPr>
          <a:xfrm>
            <a:off x="4442725" y="298975"/>
            <a:ext cx="21030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a:solidFill>
                  <a:schemeClr val="accent4"/>
                </a:solidFill>
                <a:latin typeface="PT Sans"/>
                <a:ea typeface="PT Sans"/>
                <a:cs typeface="PT Sans"/>
                <a:sym typeface="PT Sans"/>
              </a:rPr>
              <a:t>Attribut: Monat</a:t>
            </a:r>
            <a:endParaRPr>
              <a:solidFill>
                <a:schemeClr val="accent4"/>
              </a:solidFill>
              <a:latin typeface="PT Sans"/>
              <a:ea typeface="PT Sans"/>
              <a:cs typeface="PT Sans"/>
              <a:sym typeface="PT Sans"/>
            </a:endParaRPr>
          </a:p>
          <a:p>
            <a:pPr marL="0" lvl="0" indent="0" algn="l" rtl="0">
              <a:spcBef>
                <a:spcPts val="0"/>
              </a:spcBef>
              <a:spcAft>
                <a:spcPts val="0"/>
              </a:spcAft>
              <a:buNone/>
            </a:pPr>
            <a:r>
              <a:rPr lang="de" i="1">
                <a:solidFill>
                  <a:schemeClr val="accent4"/>
                </a:solidFill>
                <a:latin typeface="PT Sans"/>
                <a:ea typeface="PT Sans"/>
                <a:cs typeface="PT Sans"/>
                <a:sym typeface="PT Sans"/>
              </a:rPr>
              <a:t>ordinal</a:t>
            </a:r>
            <a:endParaRPr i="1">
              <a:solidFill>
                <a:schemeClr val="accent4"/>
              </a:solidFill>
              <a:latin typeface="PT Sans"/>
              <a:ea typeface="PT Sans"/>
              <a:cs typeface="PT Sans"/>
              <a:sym typeface="PT Sans"/>
            </a:endParaRPr>
          </a:p>
        </p:txBody>
      </p:sp>
      <p:sp>
        <p:nvSpPr>
          <p:cNvPr id="117" name="Google Shape;117;p20"/>
          <p:cNvSpPr txBox="1"/>
          <p:nvPr/>
        </p:nvSpPr>
        <p:spPr>
          <a:xfrm rot="-5400000">
            <a:off x="40050" y="1818350"/>
            <a:ext cx="14427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a:solidFill>
                  <a:schemeClr val="accent4"/>
                </a:solidFill>
                <a:latin typeface="PT Sans"/>
                <a:ea typeface="PT Sans"/>
                <a:cs typeface="PT Sans"/>
                <a:sym typeface="PT Sans"/>
              </a:rPr>
              <a:t>Schlüssel: Jahr</a:t>
            </a:r>
            <a:endParaRPr>
              <a:solidFill>
                <a:schemeClr val="accent4"/>
              </a:solidFill>
              <a:latin typeface="PT Sans"/>
              <a:ea typeface="PT Sans"/>
              <a:cs typeface="PT Sans"/>
              <a:sym typeface="PT Sans"/>
            </a:endParaRPr>
          </a:p>
          <a:p>
            <a:pPr marL="0" lvl="0" indent="0" algn="l" rtl="0">
              <a:spcBef>
                <a:spcPts val="0"/>
              </a:spcBef>
              <a:spcAft>
                <a:spcPts val="0"/>
              </a:spcAft>
              <a:buNone/>
            </a:pPr>
            <a:r>
              <a:rPr lang="de" i="1">
                <a:solidFill>
                  <a:schemeClr val="accent4"/>
                </a:solidFill>
                <a:latin typeface="PT Sans"/>
                <a:ea typeface="PT Sans"/>
                <a:cs typeface="PT Sans"/>
                <a:sym typeface="PT Sans"/>
              </a:rPr>
              <a:t>kategorisch</a:t>
            </a:r>
            <a:endParaRPr i="1">
              <a:solidFill>
                <a:schemeClr val="accent4"/>
              </a:solidFill>
              <a:latin typeface="PT Sans"/>
              <a:ea typeface="PT Sans"/>
              <a:cs typeface="PT Sans"/>
              <a:sym typeface="PT Sans"/>
            </a:endParaRPr>
          </a:p>
        </p:txBody>
      </p:sp>
      <p:sp>
        <p:nvSpPr>
          <p:cNvPr id="118" name="Google Shape;118;p20"/>
          <p:cNvSpPr/>
          <p:nvPr/>
        </p:nvSpPr>
        <p:spPr>
          <a:xfrm>
            <a:off x="2461875" y="561000"/>
            <a:ext cx="1980863" cy="258315"/>
          </a:xfrm>
          <a:custGeom>
            <a:avLst/>
            <a:gdLst/>
            <a:ahLst/>
            <a:cxnLst/>
            <a:rect l="l" t="t" r="r" b="b"/>
            <a:pathLst>
              <a:path w="24977" h="22394" extrusionOk="0">
                <a:moveTo>
                  <a:pt x="0" y="22394"/>
                </a:moveTo>
                <a:lnTo>
                  <a:pt x="0" y="0"/>
                </a:lnTo>
                <a:lnTo>
                  <a:pt x="24977" y="0"/>
                </a:lnTo>
              </a:path>
            </a:pathLst>
          </a:custGeom>
          <a:noFill/>
          <a:ln w="28575" cap="flat" cmpd="sng">
            <a:solidFill>
              <a:schemeClr val="accent4"/>
            </a:solidFill>
            <a:prstDash val="solid"/>
            <a:round/>
            <a:headEnd type="none" w="med" len="med"/>
            <a:tailEnd type="none" w="med" len="med"/>
          </a:ln>
        </p:spPr>
      </p:sp>
      <p:sp>
        <p:nvSpPr>
          <p:cNvPr id="119" name="Google Shape;119;p20"/>
          <p:cNvSpPr/>
          <p:nvPr/>
        </p:nvSpPr>
        <p:spPr>
          <a:xfrm flipH="1">
            <a:off x="5913921" y="561000"/>
            <a:ext cx="2357954" cy="258315"/>
          </a:xfrm>
          <a:custGeom>
            <a:avLst/>
            <a:gdLst/>
            <a:ahLst/>
            <a:cxnLst/>
            <a:rect l="l" t="t" r="r" b="b"/>
            <a:pathLst>
              <a:path w="24977" h="22394" extrusionOk="0">
                <a:moveTo>
                  <a:pt x="0" y="22394"/>
                </a:moveTo>
                <a:lnTo>
                  <a:pt x="0" y="0"/>
                </a:lnTo>
                <a:lnTo>
                  <a:pt x="24977" y="0"/>
                </a:lnTo>
              </a:path>
            </a:pathLst>
          </a:custGeom>
          <a:noFill/>
          <a:ln w="28575" cap="flat" cmpd="sng">
            <a:solidFill>
              <a:schemeClr val="accent4"/>
            </a:solidFill>
            <a:prstDash val="solid"/>
            <a:round/>
            <a:headEnd type="none" w="med" len="med"/>
            <a:tailEnd type="none" w="med" len="med"/>
          </a:ln>
        </p:spPr>
      </p:sp>
      <p:sp>
        <p:nvSpPr>
          <p:cNvPr id="120" name="Google Shape;120;p20"/>
          <p:cNvSpPr/>
          <p:nvPr/>
        </p:nvSpPr>
        <p:spPr>
          <a:xfrm rot="-5400000">
            <a:off x="687103" y="2768013"/>
            <a:ext cx="193759" cy="258315"/>
          </a:xfrm>
          <a:custGeom>
            <a:avLst/>
            <a:gdLst/>
            <a:ahLst/>
            <a:cxnLst/>
            <a:rect l="l" t="t" r="r" b="b"/>
            <a:pathLst>
              <a:path w="24977" h="22394" extrusionOk="0">
                <a:moveTo>
                  <a:pt x="0" y="22394"/>
                </a:moveTo>
                <a:lnTo>
                  <a:pt x="0" y="0"/>
                </a:lnTo>
                <a:lnTo>
                  <a:pt x="24977" y="0"/>
                </a:lnTo>
              </a:path>
            </a:pathLst>
          </a:custGeom>
          <a:noFill/>
          <a:ln w="28575" cap="flat" cmpd="sng">
            <a:solidFill>
              <a:schemeClr val="accent4"/>
            </a:solidFill>
            <a:prstDash val="solid"/>
            <a:round/>
            <a:headEnd type="none" w="med" len="med"/>
            <a:tailEnd type="none" w="med" len="med"/>
          </a:ln>
        </p:spPr>
      </p:sp>
      <p:sp>
        <p:nvSpPr>
          <p:cNvPr id="121" name="Google Shape;121;p20"/>
          <p:cNvSpPr/>
          <p:nvPr/>
        </p:nvSpPr>
        <p:spPr>
          <a:xfrm rot="-5400000" flipH="1">
            <a:off x="701433" y="1339715"/>
            <a:ext cx="165098" cy="258315"/>
          </a:xfrm>
          <a:custGeom>
            <a:avLst/>
            <a:gdLst/>
            <a:ahLst/>
            <a:cxnLst/>
            <a:rect l="l" t="t" r="r" b="b"/>
            <a:pathLst>
              <a:path w="24977" h="22394" extrusionOk="0">
                <a:moveTo>
                  <a:pt x="0" y="22394"/>
                </a:moveTo>
                <a:lnTo>
                  <a:pt x="0" y="0"/>
                </a:lnTo>
                <a:lnTo>
                  <a:pt x="24977" y="0"/>
                </a:lnTo>
              </a:path>
            </a:pathLst>
          </a:custGeom>
          <a:noFill/>
          <a:ln w="28575" cap="flat" cmpd="sng">
            <a:solidFill>
              <a:schemeClr val="accent4"/>
            </a:solidFill>
            <a:prstDash val="solid"/>
            <a:round/>
            <a:headEnd type="none" w="med" len="med"/>
            <a:tailEnd type="none" w="med" len="med"/>
          </a:ln>
        </p:spPr>
      </p:sp>
      <p:sp>
        <p:nvSpPr>
          <p:cNvPr id="122" name="Google Shape;122;p20"/>
          <p:cNvSpPr txBox="1"/>
          <p:nvPr/>
        </p:nvSpPr>
        <p:spPr>
          <a:xfrm>
            <a:off x="2519275" y="3177375"/>
            <a:ext cx="5810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a:solidFill>
                  <a:schemeClr val="accent4"/>
                </a:solidFill>
                <a:latin typeface="PT Sans"/>
                <a:ea typeface="PT Sans"/>
                <a:cs typeface="PT Sans"/>
                <a:sym typeface="PT Sans"/>
              </a:rPr>
              <a:t>Liste: 15 Wörter mit den höchsten Tf-idf-Werten im →Monat des →Jahres</a:t>
            </a:r>
            <a:endParaRPr>
              <a:solidFill>
                <a:schemeClr val="accent4"/>
              </a:solidFill>
              <a:latin typeface="PT Sans"/>
              <a:ea typeface="PT Sans"/>
              <a:cs typeface="PT Sans"/>
              <a:sym typeface="PT Sans"/>
            </a:endParaRPr>
          </a:p>
          <a:p>
            <a:pPr marL="0" lvl="0" indent="0" algn="l" rtl="0">
              <a:spcBef>
                <a:spcPts val="0"/>
              </a:spcBef>
              <a:spcAft>
                <a:spcPts val="0"/>
              </a:spcAft>
              <a:buClr>
                <a:schemeClr val="dk1"/>
              </a:buClr>
              <a:buSzPts val="1100"/>
              <a:buFont typeface="Arial"/>
              <a:buNone/>
            </a:pPr>
            <a:r>
              <a:rPr lang="de" i="1">
                <a:solidFill>
                  <a:schemeClr val="accent4"/>
                </a:solidFill>
                <a:latin typeface="PT Sans"/>
                <a:ea typeface="PT Sans"/>
                <a:cs typeface="PT Sans"/>
                <a:sym typeface="PT Sans"/>
              </a:rPr>
              <a:t>ordinal</a:t>
            </a:r>
            <a:endParaRPr i="1">
              <a:solidFill>
                <a:schemeClr val="accent4"/>
              </a:solidFill>
              <a:latin typeface="PT Sans"/>
              <a:ea typeface="PT Sans"/>
              <a:cs typeface="PT Sans"/>
              <a:sym typeface="PT Sans"/>
            </a:endParaRPr>
          </a:p>
        </p:txBody>
      </p:sp>
      <p:sp>
        <p:nvSpPr>
          <p:cNvPr id="123" name="Google Shape;123;p20"/>
          <p:cNvSpPr txBox="1">
            <a:spLocks noGrp="1"/>
          </p:cNvSpPr>
          <p:nvPr>
            <p:ph type="body" idx="2"/>
          </p:nvPr>
        </p:nvSpPr>
        <p:spPr>
          <a:xfrm>
            <a:off x="2461875" y="3700546"/>
            <a:ext cx="4266600" cy="1333200"/>
          </a:xfrm>
          <a:prstGeom prst="rect">
            <a:avLst/>
          </a:prstGeom>
          <a:gradFill>
            <a:gsLst>
              <a:gs pos="0">
                <a:srgbClr val="FFFFFF">
                  <a:alpha val="14509"/>
                </a:srgbClr>
              </a:gs>
              <a:gs pos="100000">
                <a:srgbClr val="E2E1DC">
                  <a:alpha val="30588"/>
                </a:srgbClr>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80000"/>
              </a:lnSpc>
              <a:spcBef>
                <a:spcPts val="0"/>
              </a:spcBef>
              <a:spcAft>
                <a:spcPts val="0"/>
              </a:spcAft>
              <a:buSzPts val="852"/>
              <a:buNone/>
            </a:pPr>
            <a:r>
              <a:rPr lang="de" sz="1200"/>
              <a:t>{ </a:t>
            </a:r>
            <a:r>
              <a:rPr lang="de" sz="1400"/>
              <a:t>“</a:t>
            </a:r>
            <a:r>
              <a:rPr lang="de"/>
              <a:t>2014</a:t>
            </a:r>
            <a:r>
              <a:rPr lang="de" sz="1400"/>
              <a:t>”: { </a:t>
            </a:r>
            <a:r>
              <a:rPr lang="de"/>
              <a:t>“Jun”: ["maliki", "isis", "irak", "bagdad",</a:t>
            </a:r>
            <a:r>
              <a:rPr lang="de">
                <a:solidFill>
                  <a:schemeClr val="lt1"/>
                </a:solidFill>
              </a:rPr>
              <a:t> </a:t>
            </a:r>
            <a:r>
              <a:rPr lang="de" sz="1400"/>
              <a:t>…],</a:t>
            </a:r>
            <a:endParaRPr sz="1400"/>
          </a:p>
          <a:p>
            <a:pPr marL="0" lvl="0" indent="0" algn="l" rtl="0">
              <a:lnSpc>
                <a:spcPct val="80000"/>
              </a:lnSpc>
              <a:spcBef>
                <a:spcPts val="600"/>
              </a:spcBef>
              <a:spcAft>
                <a:spcPts val="0"/>
              </a:spcAft>
              <a:buSzPts val="852"/>
              <a:buNone/>
            </a:pPr>
            <a:r>
              <a:rPr lang="de"/>
              <a:t>                …},</a:t>
            </a:r>
            <a:endParaRPr/>
          </a:p>
          <a:p>
            <a:pPr marL="0" lvl="0" indent="0" algn="l" rtl="0">
              <a:lnSpc>
                <a:spcPct val="80000"/>
              </a:lnSpc>
              <a:spcBef>
                <a:spcPts val="600"/>
              </a:spcBef>
              <a:spcAft>
                <a:spcPts val="0"/>
              </a:spcAft>
              <a:buSzPts val="852"/>
              <a:buNone/>
            </a:pPr>
            <a:r>
              <a:rPr lang="de"/>
              <a:t>  “2015”: { “Jan”: ["charlie", "pegida", "schnee", …],</a:t>
            </a:r>
            <a:endParaRPr/>
          </a:p>
          <a:p>
            <a:pPr marL="0" lvl="0" indent="0" algn="l" rtl="0">
              <a:lnSpc>
                <a:spcPct val="80000"/>
              </a:lnSpc>
              <a:spcBef>
                <a:spcPts val="600"/>
              </a:spcBef>
              <a:spcAft>
                <a:spcPts val="0"/>
              </a:spcAft>
              <a:buSzPts val="852"/>
              <a:buNone/>
            </a:pPr>
            <a:r>
              <a:rPr lang="de"/>
              <a:t>               …},</a:t>
            </a:r>
            <a:endParaRPr/>
          </a:p>
          <a:p>
            <a:pPr marL="0" lvl="0" indent="0" algn="l" rtl="0">
              <a:lnSpc>
                <a:spcPct val="80000"/>
              </a:lnSpc>
              <a:spcBef>
                <a:spcPts val="600"/>
              </a:spcBef>
              <a:spcAft>
                <a:spcPts val="600"/>
              </a:spcAft>
              <a:buSzPts val="852"/>
              <a:buNone/>
            </a:pPr>
            <a:r>
              <a:rPr lang="de" sz="1400"/>
              <a:t>…</a:t>
            </a:r>
            <a:r>
              <a:rPr lang="de" sz="1200"/>
              <a:t>}</a:t>
            </a:r>
            <a:endParaRPr sz="1200"/>
          </a:p>
        </p:txBody>
      </p:sp>
      <p:sp>
        <p:nvSpPr>
          <p:cNvPr id="124" name="Google Shape;124;p20"/>
          <p:cNvSpPr txBox="1"/>
          <p:nvPr/>
        </p:nvSpPr>
        <p:spPr>
          <a:xfrm>
            <a:off x="1569225" y="3597425"/>
            <a:ext cx="89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de">
                <a:solidFill>
                  <a:schemeClr val="lt1"/>
                </a:solidFill>
                <a:latin typeface="PT Sans"/>
                <a:ea typeface="PT Sans"/>
                <a:cs typeface="PT Sans"/>
                <a:sym typeface="PT Sans"/>
              </a:rPr>
              <a:t>Als JSON:</a:t>
            </a:r>
            <a:endParaRPr>
              <a:solidFill>
                <a:schemeClr val="lt1"/>
              </a:solidFill>
              <a:latin typeface="PT Sans"/>
              <a:ea typeface="PT Sans"/>
              <a:cs typeface="PT Sans"/>
              <a:sym typeface="PT Sans"/>
            </a:endParaRPr>
          </a:p>
        </p:txBody>
      </p:sp>
      <p:sp>
        <p:nvSpPr>
          <p:cNvPr id="125" name="Google Shape;125;p20"/>
          <p:cNvSpPr/>
          <p:nvPr/>
        </p:nvSpPr>
        <p:spPr>
          <a:xfrm>
            <a:off x="2519275" y="2597300"/>
            <a:ext cx="1349400" cy="416400"/>
          </a:xfrm>
          <a:prstGeom prst="roundRect">
            <a:avLst>
              <a:gd name="adj" fmla="val 16667"/>
            </a:avLst>
          </a:prstGeom>
          <a:noFill/>
          <a:ln w="2857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6" name="Google Shape;126;p20"/>
          <p:cNvCxnSpPr/>
          <p:nvPr/>
        </p:nvCxnSpPr>
        <p:spPr>
          <a:xfrm>
            <a:off x="3201125" y="3011750"/>
            <a:ext cx="0" cy="229800"/>
          </a:xfrm>
          <a:prstGeom prst="straightConnector1">
            <a:avLst/>
          </a:prstGeom>
          <a:noFill/>
          <a:ln w="28575" cap="flat" cmpd="sng">
            <a:solidFill>
              <a:schemeClr val="accent4"/>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 grpId="0" animBg="1"/>
      <p:bldP spid="1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6975AFF-3592-4C17-AF07-D034A504D199}"/>
              </a:ext>
            </a:extLst>
          </p:cNvPr>
          <p:cNvSpPr>
            <a:spLocks noGrp="1"/>
          </p:cNvSpPr>
          <p:nvPr>
            <p:ph type="title"/>
          </p:nvPr>
        </p:nvSpPr>
        <p:spPr/>
        <p:txBody>
          <a:bodyPr>
            <a:normAutofit fontScale="90000"/>
          </a:bodyPr>
          <a:lstStyle/>
          <a:p>
            <a:endParaRPr lang="de-DE"/>
          </a:p>
        </p:txBody>
      </p:sp>
      <p:sp>
        <p:nvSpPr>
          <p:cNvPr id="3" name="Textplatzhalter 2">
            <a:extLst>
              <a:ext uri="{FF2B5EF4-FFF2-40B4-BE49-F238E27FC236}">
                <a16:creationId xmlns:a16="http://schemas.microsoft.com/office/drawing/2014/main" id="{95B72D2F-B80E-4260-A910-6C8D424BA939}"/>
              </a:ext>
            </a:extLst>
          </p:cNvPr>
          <p:cNvSpPr>
            <a:spLocks noGrp="1"/>
          </p:cNvSpPr>
          <p:nvPr>
            <p:ph type="body" idx="1"/>
          </p:nvPr>
        </p:nvSpPr>
        <p:spPr/>
        <p:txBody>
          <a:bodyPr/>
          <a:lstStyle/>
          <a:p>
            <a:endParaRPr lang="de-DE"/>
          </a:p>
        </p:txBody>
      </p:sp>
      <p:sp>
        <p:nvSpPr>
          <p:cNvPr id="4" name="Textplatzhalter 3">
            <a:extLst>
              <a:ext uri="{FF2B5EF4-FFF2-40B4-BE49-F238E27FC236}">
                <a16:creationId xmlns:a16="http://schemas.microsoft.com/office/drawing/2014/main" id="{0B72BBBF-95E2-4D0B-A57F-A4E566128FD3}"/>
              </a:ext>
            </a:extLst>
          </p:cNvPr>
          <p:cNvSpPr>
            <a:spLocks noGrp="1"/>
          </p:cNvSpPr>
          <p:nvPr>
            <p:ph type="body" idx="2"/>
          </p:nvPr>
        </p:nvSpPr>
        <p:spPr/>
        <p:txBody>
          <a:bodyPr/>
          <a:lstStyle/>
          <a:p>
            <a:endParaRPr lang="de-DE"/>
          </a:p>
        </p:txBody>
      </p:sp>
      <p:pic>
        <p:nvPicPr>
          <p:cNvPr id="5" name="2021-07-18 21-01-36">
            <a:hlinkClick r:id="" action="ppaction://media"/>
            <a:extLst>
              <a:ext uri="{FF2B5EF4-FFF2-40B4-BE49-F238E27FC236}">
                <a16:creationId xmlns:a16="http://schemas.microsoft.com/office/drawing/2014/main" id="{AEC7C26E-2FEE-4582-BCFB-A06ACF4EDF5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2704550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97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1520</Words>
  <Application>Microsoft Office PowerPoint</Application>
  <PresentationFormat>Bildschirmpräsentation (16:9)</PresentationFormat>
  <Paragraphs>224</Paragraphs>
  <Slides>21</Slides>
  <Notes>18</Notes>
  <HiddenSlides>0</HiddenSlides>
  <MMClips>2</MMClips>
  <ScaleCrop>false</ScaleCrop>
  <HeadingPairs>
    <vt:vector size="6" baseType="variant">
      <vt:variant>
        <vt:lpstr>Verwendete Schriftarten</vt:lpstr>
      </vt:variant>
      <vt:variant>
        <vt:i4>2</vt:i4>
      </vt:variant>
      <vt:variant>
        <vt:lpstr>Design</vt:lpstr>
      </vt:variant>
      <vt:variant>
        <vt:i4>1</vt:i4>
      </vt:variant>
      <vt:variant>
        <vt:lpstr>Folientitel</vt:lpstr>
      </vt:variant>
      <vt:variant>
        <vt:i4>21</vt:i4>
      </vt:variant>
    </vt:vector>
  </HeadingPairs>
  <TitlesOfParts>
    <vt:vector size="24" baseType="lpstr">
      <vt:lpstr>PT Sans</vt:lpstr>
      <vt:lpstr>Arial</vt:lpstr>
      <vt:lpstr>Simple Light</vt:lpstr>
      <vt:lpstr>Tagesschau-Explorer</vt:lpstr>
      <vt:lpstr>Ziel</vt:lpstr>
      <vt:lpstr>Scraping der Untertitel mit Python</vt:lpstr>
      <vt:lpstr>Aufbereitung der Daten</vt:lpstr>
      <vt:lpstr>Datenformat</vt:lpstr>
      <vt:lpstr>Vue</vt:lpstr>
      <vt:lpstr>Begriffssuche und -auswahl</vt:lpstr>
      <vt:lpstr>Datenformat der hervorstechenden Begriffe (Variante 2)</vt:lpstr>
      <vt:lpstr>PowerPoint-Präsentation</vt:lpstr>
      <vt:lpstr>Kurvendiagramm der Suchwortdichte</vt:lpstr>
      <vt:lpstr>Kartenvisualisierung zur außenpolitischen Berichterstattung</vt:lpstr>
      <vt:lpstr>Aufbereitung der Daten </vt:lpstr>
      <vt:lpstr>Aufbereitung der Daten </vt:lpstr>
      <vt:lpstr>Aufbereitung der Daten </vt:lpstr>
      <vt:lpstr>Aufbereitung der Daten </vt:lpstr>
      <vt:lpstr>Aufbereitung der Daten </vt:lpstr>
      <vt:lpstr>PowerPoint-Präsentation</vt:lpstr>
      <vt:lpstr>Visualisierung </vt:lpstr>
      <vt:lpstr>Umsetzung der Visualisierung </vt:lpstr>
      <vt:lpstr>Verwendete Tools</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Tagesschau-Explorer</dc:title>
  <dc:creator>Aron</dc:creator>
  <cp:lastModifiedBy>Aron Marquart</cp:lastModifiedBy>
  <cp:revision>4</cp:revision>
  <dcterms:modified xsi:type="dcterms:W3CDTF">2021-07-21T13:58:45Z</dcterms:modified>
</cp:coreProperties>
</file>